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639" r:id="rId2"/>
    <p:sldId id="605" r:id="rId3"/>
    <p:sldId id="609" r:id="rId4"/>
    <p:sldId id="640" r:id="rId5"/>
    <p:sldId id="641" r:id="rId6"/>
    <p:sldId id="642" r:id="rId7"/>
    <p:sldId id="643" r:id="rId8"/>
    <p:sldId id="644" r:id="rId9"/>
    <p:sldId id="645" r:id="rId10"/>
    <p:sldId id="646" r:id="rId11"/>
    <p:sldId id="647" r:id="rId12"/>
    <p:sldId id="648" r:id="rId13"/>
    <p:sldId id="651" r:id="rId14"/>
    <p:sldId id="652" r:id="rId15"/>
    <p:sldId id="653" r:id="rId16"/>
    <p:sldId id="656" r:id="rId17"/>
    <p:sldId id="654" r:id="rId18"/>
    <p:sldId id="655" r:id="rId19"/>
    <p:sldId id="657" r:id="rId20"/>
    <p:sldId id="658" r:id="rId21"/>
    <p:sldId id="660" r:id="rId22"/>
    <p:sldId id="661" r:id="rId23"/>
    <p:sldId id="610" r:id="rId24"/>
    <p:sldId id="611" r:id="rId25"/>
    <p:sldId id="612" r:id="rId26"/>
    <p:sldId id="614" r:id="rId27"/>
    <p:sldId id="305" r:id="rId28"/>
    <p:sldId id="306" r:id="rId29"/>
    <p:sldId id="307" r:id="rId30"/>
    <p:sldId id="308" r:id="rId31"/>
    <p:sldId id="309" r:id="rId32"/>
    <p:sldId id="296" r:id="rId33"/>
    <p:sldId id="608" r:id="rId34"/>
    <p:sldId id="297" r:id="rId35"/>
    <p:sldId id="283" r:id="rId36"/>
    <p:sldId id="284" r:id="rId37"/>
    <p:sldId id="286" r:id="rId38"/>
    <p:sldId id="291" r:id="rId39"/>
    <p:sldId id="620" r:id="rId40"/>
    <p:sldId id="619" r:id="rId41"/>
    <p:sldId id="618" r:id="rId42"/>
    <p:sldId id="617" r:id="rId43"/>
    <p:sldId id="616" r:id="rId44"/>
    <p:sldId id="615" r:id="rId45"/>
    <p:sldId id="649" r:id="rId46"/>
    <p:sldId id="659" r:id="rId47"/>
    <p:sldId id="662" r:id="rId48"/>
    <p:sldId id="663" r:id="rId49"/>
    <p:sldId id="607" r:id="rId50"/>
  </p:sldIdLst>
  <p:sldSz cx="9144000" cy="6858000" type="screen4x3"/>
  <p:notesSz cx="6735763" cy="9866313"/>
  <p:custDataLst>
    <p:tags r:id="rId53"/>
  </p:custDataLst>
  <p:defaultTextStyle>
    <a:defPPr>
      <a:defRPr lang="ja-JP"/>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1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B8DCF4"/>
    <a:srgbClr val="409FE0"/>
    <a:srgbClr val="FFFFCC"/>
    <a:srgbClr val="99FF99"/>
    <a:srgbClr val="E8ECF0"/>
    <a:srgbClr val="0000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1128" autoAdjust="0"/>
  </p:normalViewPr>
  <p:slideViewPr>
    <p:cSldViewPr snapToGrid="0" showGuides="1">
      <p:cViewPr varScale="1">
        <p:scale>
          <a:sx n="60" d="100"/>
          <a:sy n="60" d="100"/>
        </p:scale>
        <p:origin x="43" y="370"/>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1740" y="-114"/>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19413" cy="493713"/>
          </a:xfrm>
          <a:prstGeom prst="rect">
            <a:avLst/>
          </a:prstGeom>
          <a:noFill/>
          <a:ln>
            <a:noFill/>
          </a:ln>
          <a:effectLst/>
        </p:spPr>
        <p:txBody>
          <a:bodyPr vert="horz" wrap="square" lIns="91440" tIns="45720" rIns="91440" bIns="45720" numCol="1" anchor="t" anchorCtr="0" compatLnSpc="1"/>
          <a:lstStyle>
            <a:lvl1pPr algn="l" eaLnBrk="1" hangingPunct="1">
              <a:defRPr sz="1200" b="0"/>
            </a:lvl1pPr>
          </a:lstStyle>
          <a:p>
            <a:pPr>
              <a:defRPr/>
            </a:pPr>
            <a:endParaRPr lang="en-US" altLang="ja-JP"/>
          </a:p>
        </p:txBody>
      </p:sp>
      <p:sp>
        <p:nvSpPr>
          <p:cNvPr id="118787" name="Rectangle 3"/>
          <p:cNvSpPr>
            <a:spLocks noGrp="1" noChangeArrowheads="1"/>
          </p:cNvSpPr>
          <p:nvPr>
            <p:ph type="dt" sz="quarter" idx="1"/>
          </p:nvPr>
        </p:nvSpPr>
        <p:spPr bwMode="auto">
          <a:xfrm>
            <a:off x="3816350" y="0"/>
            <a:ext cx="2919413" cy="493713"/>
          </a:xfrm>
          <a:prstGeom prst="rect">
            <a:avLst/>
          </a:prstGeom>
          <a:noFill/>
          <a:ln>
            <a:noFill/>
          </a:ln>
          <a:effectLst/>
        </p:spPr>
        <p:txBody>
          <a:bodyPr vert="horz" wrap="square" lIns="91440" tIns="45720" rIns="91440" bIns="45720" numCol="1" anchor="t" anchorCtr="0" compatLnSpc="1"/>
          <a:lstStyle>
            <a:lvl1pPr algn="r" eaLnBrk="1" hangingPunct="1">
              <a:defRPr sz="1200" b="0"/>
            </a:lvl1pPr>
          </a:lstStyle>
          <a:p>
            <a:pPr>
              <a:defRPr/>
            </a:pPr>
            <a:endParaRPr lang="en-US" altLang="ja-JP"/>
          </a:p>
        </p:txBody>
      </p:sp>
      <p:sp>
        <p:nvSpPr>
          <p:cNvPr id="118788" name="Rectangle 4"/>
          <p:cNvSpPr>
            <a:spLocks noGrp="1" noChangeArrowheads="1"/>
          </p:cNvSpPr>
          <p:nvPr>
            <p:ph type="ftr" sz="quarter" idx="2"/>
          </p:nvPr>
        </p:nvSpPr>
        <p:spPr bwMode="auto">
          <a:xfrm>
            <a:off x="0" y="9372600"/>
            <a:ext cx="2919413" cy="493713"/>
          </a:xfrm>
          <a:prstGeom prst="rect">
            <a:avLst/>
          </a:prstGeom>
          <a:noFill/>
          <a:ln>
            <a:noFill/>
          </a:ln>
          <a:effectLst/>
        </p:spPr>
        <p:txBody>
          <a:bodyPr vert="horz" wrap="square" lIns="91440" tIns="45720" rIns="91440" bIns="45720" numCol="1" anchor="b" anchorCtr="0" compatLnSpc="1"/>
          <a:lstStyle>
            <a:lvl1pPr algn="l" eaLnBrk="1" hangingPunct="1">
              <a:defRPr sz="1200" b="0"/>
            </a:lvl1pPr>
          </a:lstStyle>
          <a:p>
            <a:pPr>
              <a:defRPr/>
            </a:pPr>
            <a:endParaRPr lang="en-US" altLang="ja-JP"/>
          </a:p>
        </p:txBody>
      </p:sp>
      <p:sp>
        <p:nvSpPr>
          <p:cNvPr id="118789" name="Rectangle 5"/>
          <p:cNvSpPr>
            <a:spLocks noGrp="1" noChangeArrowheads="1"/>
          </p:cNvSpPr>
          <p:nvPr>
            <p:ph type="sldNum" sz="quarter" idx="3"/>
          </p:nvPr>
        </p:nvSpPr>
        <p:spPr bwMode="auto">
          <a:xfrm>
            <a:off x="3816350" y="9372600"/>
            <a:ext cx="2919413" cy="493713"/>
          </a:xfrm>
          <a:prstGeom prst="rect">
            <a:avLst/>
          </a:prstGeom>
          <a:noFill/>
          <a:ln>
            <a:noFill/>
          </a:ln>
          <a:effectLst/>
        </p:spPr>
        <p:txBody>
          <a:bodyPr vert="horz" wrap="square" lIns="91440" tIns="45720" rIns="91440" bIns="45720" numCol="1" anchor="b" anchorCtr="0" compatLnSpc="1"/>
          <a:lstStyle>
            <a:lvl1pPr algn="r" eaLnBrk="1" hangingPunct="1">
              <a:defRPr sz="1200" b="0"/>
            </a:lvl1pPr>
          </a:lstStyle>
          <a:p>
            <a:pPr>
              <a:defRPr/>
            </a:pPr>
            <a:fld id="{6034C6EE-4A99-467C-9965-50EEE77005D1}" type="slidenum">
              <a:rPr lang="en-US" altLang="ja-JP"/>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19413" cy="493713"/>
          </a:xfrm>
          <a:prstGeom prst="rect">
            <a:avLst/>
          </a:prstGeom>
          <a:noFill/>
          <a:ln>
            <a:noFill/>
          </a:ln>
          <a:effectLst/>
        </p:spPr>
        <p:txBody>
          <a:bodyPr vert="horz" wrap="square" lIns="91440" tIns="45720" rIns="91440" bIns="45720" numCol="1" anchor="t" anchorCtr="0" compatLnSpc="1"/>
          <a:lstStyle>
            <a:lvl1pPr algn="l" eaLnBrk="1" hangingPunct="1">
              <a:defRPr sz="1200" b="0"/>
            </a:lvl1pPr>
          </a:lstStyle>
          <a:p>
            <a:pPr>
              <a:defRPr/>
            </a:pPr>
            <a:endParaRPr lang="en-US" altLang="ja-JP"/>
          </a:p>
        </p:txBody>
      </p:sp>
      <p:sp>
        <p:nvSpPr>
          <p:cNvPr id="15363" name="Rectangle 3"/>
          <p:cNvSpPr>
            <a:spLocks noGrp="1" noChangeArrowheads="1"/>
          </p:cNvSpPr>
          <p:nvPr>
            <p:ph type="dt" idx="1"/>
          </p:nvPr>
        </p:nvSpPr>
        <p:spPr bwMode="auto">
          <a:xfrm>
            <a:off x="3816350" y="0"/>
            <a:ext cx="2919413" cy="493713"/>
          </a:xfrm>
          <a:prstGeom prst="rect">
            <a:avLst/>
          </a:prstGeom>
          <a:noFill/>
          <a:ln>
            <a:noFill/>
          </a:ln>
          <a:effectLst/>
        </p:spPr>
        <p:txBody>
          <a:bodyPr vert="horz" wrap="square" lIns="91440" tIns="45720" rIns="91440" bIns="45720" numCol="1" anchor="t" anchorCtr="0" compatLnSpc="1"/>
          <a:lstStyle>
            <a:lvl1pPr algn="r" eaLnBrk="1" hangingPunct="1">
              <a:defRPr sz="1200" b="0"/>
            </a:lvl1pPr>
          </a:lstStyle>
          <a:p>
            <a:pPr>
              <a:defRPr/>
            </a:pPr>
            <a:endParaRPr lang="en-US" altLang="ja-JP"/>
          </a:p>
        </p:txBody>
      </p:sp>
      <p:sp>
        <p:nvSpPr>
          <p:cNvPr id="3076"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5" name="Rectangle 5"/>
          <p:cNvSpPr>
            <a:spLocks noGrp="1" noChangeArrowheads="1"/>
          </p:cNvSpPr>
          <p:nvPr>
            <p:ph type="body" sz="quarter" idx="3"/>
          </p:nvPr>
        </p:nvSpPr>
        <p:spPr bwMode="auto">
          <a:xfrm>
            <a:off x="898525" y="4686300"/>
            <a:ext cx="4938713" cy="4440238"/>
          </a:xfrm>
          <a:prstGeom prst="rect">
            <a:avLst/>
          </a:prstGeom>
          <a:noFill/>
          <a:ln>
            <a:noFill/>
          </a:ln>
          <a:effectLst/>
        </p:spPr>
        <p:txBody>
          <a:bodyPr vert="horz" wrap="square" lIns="91440" tIns="45720" rIns="91440" bIns="45720" numCol="1" anchor="t" anchorCtr="0" compatLnSpc="1"/>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5366" name="Rectangle 6"/>
          <p:cNvSpPr>
            <a:spLocks noGrp="1" noChangeArrowheads="1"/>
          </p:cNvSpPr>
          <p:nvPr>
            <p:ph type="ftr" sz="quarter" idx="4"/>
          </p:nvPr>
        </p:nvSpPr>
        <p:spPr bwMode="auto">
          <a:xfrm>
            <a:off x="0" y="9372600"/>
            <a:ext cx="2919413" cy="493713"/>
          </a:xfrm>
          <a:prstGeom prst="rect">
            <a:avLst/>
          </a:prstGeom>
          <a:noFill/>
          <a:ln>
            <a:noFill/>
          </a:ln>
          <a:effectLst/>
        </p:spPr>
        <p:txBody>
          <a:bodyPr vert="horz" wrap="square" lIns="91440" tIns="45720" rIns="91440" bIns="45720" numCol="1" anchor="b" anchorCtr="0" compatLnSpc="1"/>
          <a:lstStyle>
            <a:lvl1pPr algn="l" eaLnBrk="1" hangingPunct="1">
              <a:defRPr sz="1200" b="0"/>
            </a:lvl1pPr>
          </a:lstStyle>
          <a:p>
            <a:pPr>
              <a:defRPr/>
            </a:pPr>
            <a:endParaRPr lang="en-US" altLang="ja-JP"/>
          </a:p>
        </p:txBody>
      </p:sp>
      <p:sp>
        <p:nvSpPr>
          <p:cNvPr id="15367" name="Rectangle 7"/>
          <p:cNvSpPr>
            <a:spLocks noGrp="1" noChangeArrowheads="1"/>
          </p:cNvSpPr>
          <p:nvPr>
            <p:ph type="sldNum" sz="quarter" idx="5"/>
          </p:nvPr>
        </p:nvSpPr>
        <p:spPr bwMode="auto">
          <a:xfrm>
            <a:off x="3816350" y="9372600"/>
            <a:ext cx="2919413" cy="493713"/>
          </a:xfrm>
          <a:prstGeom prst="rect">
            <a:avLst/>
          </a:prstGeom>
          <a:noFill/>
          <a:ln>
            <a:noFill/>
          </a:ln>
          <a:effectLst/>
        </p:spPr>
        <p:txBody>
          <a:bodyPr vert="horz" wrap="square" lIns="91440" tIns="45720" rIns="91440" bIns="45720" numCol="1" anchor="b" anchorCtr="0" compatLnSpc="1"/>
          <a:lstStyle>
            <a:lvl1pPr algn="r" eaLnBrk="1" hangingPunct="1">
              <a:defRPr sz="1200" b="0"/>
            </a:lvl1pPr>
          </a:lstStyle>
          <a:p>
            <a:pPr>
              <a:defRPr/>
            </a:pPr>
            <a:fld id="{D0C4B0F1-E941-4AD4-8EB5-04747E843887}" type="slidenum">
              <a:rPr lang="en-US" altLang="ja-JP"/>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p:nvPr>
        </p:nvSpPr>
        <p:spPr>
          <a:xfrm>
            <a:off x="901700" y="739775"/>
            <a:ext cx="4933950" cy="3700463"/>
          </a:xfrm>
        </p:spPr>
      </p:sp>
      <p:sp>
        <p:nvSpPr>
          <p:cNvPr id="614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1800" dirty="0">
              <a:ea typeface="微软雅黑" panose="020B0503020204020204" pitchFamily="34" charset="-122"/>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3D4974D3-3103-4956-8804-74887D3BB162}" type="slidenum">
              <a:rPr lang="zh-CN" altLang="en-US" sz="1200" b="0" smtClean="0"/>
              <a:t>1</a:t>
            </a:fld>
            <a:endParaRPr lang="zh-CN" altLang="en-US"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16</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17</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18</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19</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20</a:t>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EC6A5BB-C889-48FD-AC0B-E53A852AD083}" type="slidenum">
              <a:rPr lang="zh-CN" altLang="en-US" sz="1200" b="0" smtClean="0"/>
              <a:t>27</a:t>
            </a:fld>
            <a:endParaRPr lang="zh-CN" alt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r>
              <a:rPr lang="zh-CN" altLang="en-US">
                <a:cs typeface="Times New Roman" panose="02020603050405020304" pitchFamily="18" charset="0"/>
              </a:rPr>
              <a:t>最后确定为</a:t>
            </a:r>
            <a:r>
              <a:rPr lang="en-US" altLang="zh-CN">
                <a:cs typeface="Times New Roman" panose="02020603050405020304" pitchFamily="18" charset="0"/>
              </a:rPr>
              <a:t>-10</a:t>
            </a:r>
          </a:p>
          <a:p>
            <a:pPr eaLnBrk="1" hangingPunct="1">
              <a:spcBef>
                <a:spcPct val="0"/>
              </a:spcBef>
            </a:pPr>
            <a:endParaRPr lang="en-US" altLang="zh-CN">
              <a:cs typeface="Times New Roman" panose="02020603050405020304" pitchFamily="18" charset="0"/>
            </a:endParaRP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5683931-F37D-4BFC-8E4B-1A267152C8AA}" type="slidenum">
              <a:rPr lang="zh-CN" altLang="en-US" sz="1200" b="0" smtClean="0"/>
              <a:t>28</a:t>
            </a:fld>
            <a:endParaRPr lang="zh-CN" alt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BE0573E-B272-485C-8671-B7A6B4FC04E6}" type="slidenum">
              <a:rPr lang="zh-CN" altLang="en-US" sz="1200" b="0" smtClean="0"/>
              <a:t>29</a:t>
            </a:fld>
            <a:endParaRPr lang="zh-CN" altLang="en-US"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2048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13DAEB0-77FF-440E-B0EF-B10CB5721B6B}" type="slidenum">
              <a:rPr lang="zh-CN" altLang="en-US" sz="1200" b="0" smtClean="0"/>
              <a:t>30</a:t>
            </a:fld>
            <a:endParaRPr lang="zh-CN" altLang="en-US" sz="1200"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cs typeface="Times New Roman" panose="02020603050405020304" pitchFamily="18" charset="0"/>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47D605A2-EED7-4F24-B751-CBC09A21381B}" type="slidenum">
              <a:rPr lang="zh-CN" altLang="en-US" sz="1200" b="0" smtClean="0"/>
              <a:t>31</a:t>
            </a:fld>
            <a:endParaRPr lang="zh-CN"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在宽度优先搜索中，每次总是扩展深度最浅的节点，节点扩展顺序与目标节点的位置无关。它的边缘，或者叫边界（</a:t>
            </a:r>
            <a:r>
              <a:rPr lang="en-US" altLang="zh-CN" dirty="0">
                <a:effectLst/>
                <a:sym typeface="+mn-ea"/>
              </a:rPr>
              <a:t>frontier</a:t>
            </a:r>
            <a:r>
              <a:rPr lang="zh-CN" altLang="en-US" dirty="0">
                <a:effectLst/>
                <a:sym typeface="+mn-ea"/>
              </a:rPr>
              <a:t>）是用一个先进先出（</a:t>
            </a:r>
            <a:r>
              <a:rPr lang="en-US" altLang="zh-CN" dirty="0">
                <a:effectLst/>
                <a:sym typeface="+mn-ea"/>
              </a:rPr>
              <a:t>FIFO</a:t>
            </a:r>
            <a:r>
              <a:rPr lang="zh-CN" altLang="en-US" dirty="0">
                <a:effectLst/>
                <a:sym typeface="+mn-ea"/>
              </a:rPr>
              <a:t>）队列实现的。因此，最开始从边界中选择的路径是最早进入队列的。对于</a:t>
            </a:r>
            <a:r>
              <a:rPr lang="en-US" altLang="zh-CN" dirty="0">
                <a:effectLst/>
                <a:sym typeface="+mn-ea"/>
              </a:rPr>
              <a:t>PPT</a:t>
            </a:r>
            <a:r>
              <a:rPr lang="zh-CN" altLang="en-US" dirty="0">
                <a:effectLst/>
                <a:sym typeface="+mn-ea"/>
              </a:rPr>
              <a:t>的图中的树形图。假定起始节点在顶部，则宽度优先搜索最开始搜索的</a:t>
            </a:r>
            <a:r>
              <a:rPr lang="en-US" altLang="zh-CN" dirty="0">
                <a:effectLst/>
                <a:sym typeface="+mn-ea"/>
              </a:rPr>
              <a:t>16</a:t>
            </a:r>
            <a:r>
              <a:rPr lang="zh-CN" altLang="en-US" dirty="0">
                <a:effectLst/>
                <a:sym typeface="+mn-ea"/>
              </a:rPr>
              <a:t>个节点的扩展顺序如图中标记所示。阴影节点表示在最开始扩展的</a:t>
            </a:r>
            <a:r>
              <a:rPr lang="en-US" altLang="zh-CN" dirty="0">
                <a:effectLst/>
                <a:sym typeface="+mn-ea"/>
              </a:rPr>
              <a:t>16</a:t>
            </a:r>
            <a:r>
              <a:rPr lang="zh-CN" altLang="en-US" dirty="0">
                <a:effectLst/>
                <a:sym typeface="+mn-ea"/>
              </a:rPr>
              <a:t>步完成后，组成的边界（</a:t>
            </a:r>
            <a:r>
              <a:rPr lang="en-US" altLang="zh-CN" dirty="0">
                <a:effectLst/>
                <a:sym typeface="+mn-ea"/>
              </a:rPr>
              <a:t>frontier</a:t>
            </a:r>
            <a:r>
              <a:rPr lang="zh-CN" altLang="en-US" dirty="0">
                <a:effectLst/>
                <a:sym typeface="+mn-ea"/>
              </a:rPr>
              <a:t>）。</a:t>
            </a:r>
            <a:endParaRPr lang="en-US" altLang="zh-CN" b="0" i="0" kern="1200" dirty="0">
              <a:solidFill>
                <a:schemeClr val="tx1"/>
              </a:solidFill>
              <a:effectLst/>
              <a:latin typeface="+mn-lt"/>
              <a:ea typeface="+mn-ea"/>
              <a:cs typeface="+mn-cs"/>
            </a:endParaRPr>
          </a:p>
          <a:p>
            <a:r>
              <a:rPr lang="zh-CN" altLang="en-US" dirty="0">
                <a:sym typeface="+mn-ea"/>
              </a:rPr>
              <a:t>在性能，宽度优先搜索是完备的，也就是说：在最浅的目标节点处于一个有限深度</a:t>
            </a:r>
            <a:r>
              <a:rPr lang="en-US" altLang="zh-CN" dirty="0">
                <a:sym typeface="+mn-ea"/>
              </a:rPr>
              <a:t>d</a:t>
            </a:r>
            <a:r>
              <a:rPr lang="zh-CN" altLang="en-US" dirty="0">
                <a:sym typeface="+mn-ea"/>
              </a:rPr>
              <a:t>，分支因子</a:t>
            </a:r>
            <a:r>
              <a:rPr lang="en-US" altLang="zh-CN" dirty="0">
                <a:sym typeface="+mn-ea"/>
              </a:rPr>
              <a:t>b</a:t>
            </a:r>
            <a:r>
              <a:rPr lang="zh-CN" altLang="en-US" dirty="0">
                <a:sym typeface="+mn-ea"/>
              </a:rPr>
              <a:t>也是有限的的前提下。只要有解，这个算法肯定能搜到。但</a:t>
            </a:r>
            <a:r>
              <a:rPr lang="en-US" altLang="zh-CN" dirty="0">
                <a:sym typeface="+mn-ea"/>
              </a:rPr>
              <a:t>BFS</a:t>
            </a:r>
            <a:r>
              <a:rPr lang="zh-CN" altLang="en-US" dirty="0">
                <a:sym typeface="+mn-ea"/>
              </a:rPr>
              <a:t>找到的解不一定最优，因为它找到的永远是最浅的目标节点。所以只有当路径代价是基于节点深度的非递减函数时（（比如所有行动要花费相同的代价）），</a:t>
            </a:r>
            <a:r>
              <a:rPr lang="en-US" altLang="zh-CN" dirty="0">
                <a:sym typeface="+mn-ea"/>
              </a:rPr>
              <a:t>BFS</a:t>
            </a:r>
            <a:r>
              <a:rPr lang="zh-CN" altLang="en-US" dirty="0">
                <a:sym typeface="+mn-ea"/>
              </a:rPr>
              <a:t>是最优的。 </a:t>
            </a:r>
            <a:endParaRPr lang="en-US" altLang="zh-CN" dirty="0"/>
          </a:p>
          <a:p>
            <a:r>
              <a:rPr lang="zh-CN" altLang="en-US" dirty="0">
                <a:sym typeface="+mn-ea"/>
              </a:rPr>
              <a:t>在复杂度上，假设每个状态都有</a:t>
            </a:r>
            <a:r>
              <a:rPr lang="en-US" altLang="zh-CN" dirty="0">
                <a:sym typeface="+mn-ea"/>
              </a:rPr>
              <a:t>b</a:t>
            </a:r>
            <a:r>
              <a:rPr lang="zh-CN" altLang="en-US" dirty="0">
                <a:sym typeface="+mn-ea"/>
              </a:rPr>
              <a:t>个后继状态，解的深度为</a:t>
            </a:r>
            <a:r>
              <a:rPr lang="en-US" altLang="zh-CN" dirty="0">
                <a:sym typeface="+mn-ea"/>
              </a:rPr>
              <a:t>d</a:t>
            </a:r>
            <a:r>
              <a:rPr lang="zh-CN" altLang="en-US" dirty="0">
                <a:sym typeface="+mn-ea"/>
              </a:rPr>
              <a:t>，那么时间复杂度就是</a:t>
            </a:r>
            <a:r>
              <a:rPr lang="en-US" altLang="zh-CN" dirty="0">
                <a:sym typeface="+mn-ea"/>
              </a:rPr>
              <a:t>O(bd) </a:t>
            </a:r>
            <a:r>
              <a:rPr lang="zh-CN" altLang="en-US" dirty="0">
                <a:sym typeface="+mn-ea"/>
              </a:rPr>
              <a:t>，空间复杂度也是</a:t>
            </a:r>
            <a:r>
              <a:rPr lang="en-US" altLang="zh-CN" dirty="0">
                <a:sym typeface="+mn-ea"/>
              </a:rPr>
              <a:t>O(bd) </a:t>
            </a:r>
            <a:r>
              <a:rPr lang="zh-CN" altLang="en-US" dirty="0">
                <a:sym typeface="+mn-ea"/>
              </a:rPr>
              <a:t>。属于指数级的复杂度，比较大。</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7</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p:sp>
      <p:sp>
        <p:nvSpPr>
          <p:cNvPr id="2457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2CF139B-07DD-4D74-8437-1910061AA5D8}" type="slidenum">
              <a:rPr lang="zh-CN" altLang="en-US" sz="1200" b="0" smtClean="0"/>
              <a:t>32</a:t>
            </a:fld>
            <a:endParaRPr lang="zh-CN" altLang="en-US"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算法的基本策略和</a:t>
            </a:r>
            <a:r>
              <a:rPr lang="en-US" altLang="zh-CN"/>
              <a:t>Minimax</a:t>
            </a:r>
            <a:r>
              <a:rPr lang="zh-CN" altLang="en-US"/>
              <a:t>基本一样，区别在于</a:t>
            </a:r>
            <a:r>
              <a:rPr lang="en-US" altLang="zh-CN"/>
              <a:t>alpha</a:t>
            </a:r>
            <a:r>
              <a:rPr lang="zh-CN" altLang="en-US"/>
              <a:t>、</a:t>
            </a:r>
            <a:r>
              <a:rPr lang="en-US" altLang="zh-CN"/>
              <a:t>beta</a:t>
            </a:r>
            <a:r>
              <a:rPr lang="zh-CN" altLang="en-US"/>
              <a:t>值的维护，以及剪枝操作</a:t>
            </a:r>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D08B1BD-5C91-458D-9CCB-DA7BDDBC6D70}" type="slidenum">
              <a:rPr lang="zh-CN" altLang="en-US" sz="1200" b="0" smtClean="0"/>
              <a:t>34</a:t>
            </a:fld>
            <a:endParaRPr lang="zh-CN" altLang="en-US"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p:sp>
      <p:sp>
        <p:nvSpPr>
          <p:cNvPr id="2969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zh-CN"/>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F978318-BA3C-4E58-8DD7-29A901D0905D}" type="slidenum">
              <a:rPr lang="zh-CN" altLang="en-US" sz="1200" b="0" smtClean="0"/>
              <a:t>35</a:t>
            </a:fld>
            <a:endParaRPr lang="zh-CN" altLang="en-US"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p:sp>
      <p:sp>
        <p:nvSpPr>
          <p:cNvPr id="3174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a:p>
        </p:txBody>
      </p:sp>
      <p:sp>
        <p:nvSpPr>
          <p:cNvPr id="3174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E6EC0F07-6DEB-4E55-823C-1EB6779FC086}" type="slidenum">
              <a:rPr lang="zh-CN" altLang="en-US" sz="1200" b="0" smtClean="0"/>
              <a:t>36</a:t>
            </a:fld>
            <a:endParaRPr lang="zh-CN" altLang="en-US"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p:sp>
      <p:sp>
        <p:nvSpPr>
          <p:cNvPr id="3379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2B3FA3E0-1F40-4386-8421-FE15DAC1A096}" type="slidenum">
              <a:rPr lang="zh-CN" altLang="en-US" sz="1200" b="0" smtClean="0"/>
              <a:t>37</a:t>
            </a:fld>
            <a:endParaRPr lang="zh-CN" altLang="en-US"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p:sp>
      <p:sp>
        <p:nvSpPr>
          <p:cNvPr id="3584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94E03C8-4C66-4493-8B5D-8684626EF76B}" type="slidenum">
              <a:rPr lang="zh-CN" altLang="en-US" sz="1200" b="0" smtClean="0"/>
              <a:t>38</a:t>
            </a:fld>
            <a:endParaRPr lang="zh-CN" altLang="en-US" sz="12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7710A2F-2694-40F6-80B4-4630D4582226}" type="slidenum">
              <a:rPr lang="zh-CN" altLang="en-US" sz="1200" b="0" smtClean="0"/>
              <a:t>39</a:t>
            </a:fld>
            <a:endParaRPr lang="zh-CN" altLang="en-US"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p:sp>
      <p:sp>
        <p:nvSpPr>
          <p:cNvPr id="39939"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451DF8B-1944-4E43-906C-22C42D4B33B2}" type="slidenum">
              <a:rPr lang="zh-CN" altLang="en-US" sz="1200" b="0" smtClean="0"/>
              <a:t>40</a:t>
            </a:fld>
            <a:endParaRPr lang="zh-CN" altLang="en-US"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8CDA529-D04F-422D-B09C-F9035F596C6A}" type="slidenum">
              <a:rPr lang="zh-CN" altLang="en-US" sz="1200" b="0" smtClean="0"/>
              <a:t>41</a:t>
            </a:fld>
            <a:endParaRPr lang="zh-CN" altLang="en-US"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p:sp>
      <p:sp>
        <p:nvSpPr>
          <p:cNvPr id="44035"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3EBABA0-EBF4-4FD3-9267-0C7B93A4015D}" type="slidenum">
              <a:rPr lang="zh-CN" altLang="en-US" sz="1200" b="0" smtClean="0"/>
              <a:t>42</a:t>
            </a:fld>
            <a:endParaRPr lang="zh-CN" alt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在深度优先搜索中，节点扩展的方向也是不依赖于目标节点的位置。边界的动作像一个先进后出的堆栈</a:t>
            </a:r>
            <a:r>
              <a:rPr lang="en-US" altLang="zh-CN" dirty="0">
                <a:effectLst/>
                <a:sym typeface="+mn-ea"/>
              </a:rPr>
              <a:t>(stack)</a:t>
            </a:r>
            <a:r>
              <a:rPr lang="zh-CN" altLang="en-US" dirty="0">
                <a:effectLst/>
                <a:sym typeface="+mn-ea"/>
              </a:rPr>
              <a:t>。总是扩展搜索树的当前边缘节点集 中最深的节点，如果最深层节点扩展完了，就回溯到下一个还有未扩展节点的深度稍浅的节点。</a:t>
            </a:r>
            <a:endParaRPr lang="en-US" altLang="zh-CN" b="0" i="0" kern="1200" dirty="0">
              <a:solidFill>
                <a:schemeClr val="tx1"/>
              </a:solidFill>
              <a:effectLst/>
              <a:latin typeface="+mn-lt"/>
              <a:ea typeface="+mn-ea"/>
              <a:cs typeface="+mn-cs"/>
            </a:endParaRPr>
          </a:p>
          <a:p>
            <a:r>
              <a:rPr lang="zh-CN" altLang="en-US" dirty="0">
                <a:effectLst/>
                <a:sym typeface="+mn-ea"/>
              </a:rPr>
              <a:t>在性能上，</a:t>
            </a:r>
            <a:r>
              <a:rPr lang="en-US" altLang="zh-CN" dirty="0">
                <a:effectLst/>
                <a:sym typeface="+mn-ea"/>
              </a:rPr>
              <a:t>DFS</a:t>
            </a:r>
            <a:r>
              <a:rPr lang="zh-CN" altLang="en-US" dirty="0">
                <a:effectLst/>
                <a:sym typeface="+mn-ea"/>
              </a:rPr>
              <a:t>的搜索效率严重依赖于使用的是图搜索还是树搜索。 </a:t>
            </a:r>
            <a:br>
              <a:rPr lang="zh-CN" altLang="en-US" dirty="0">
                <a:sym typeface="+mn-ea"/>
              </a:rPr>
            </a:br>
            <a:r>
              <a:rPr lang="zh-CN" altLang="en-US" dirty="0">
                <a:effectLst/>
                <a:sym typeface="+mn-ea"/>
              </a:rPr>
              <a:t>如果是图搜索（避免了重复状态和冗余路径），那么</a:t>
            </a:r>
            <a:r>
              <a:rPr lang="en-US" altLang="zh-CN" dirty="0">
                <a:effectLst/>
                <a:sym typeface="+mn-ea"/>
              </a:rPr>
              <a:t>DFS</a:t>
            </a:r>
            <a:r>
              <a:rPr lang="zh-CN" altLang="en-US" dirty="0">
                <a:effectLst/>
                <a:sym typeface="+mn-ea"/>
              </a:rPr>
              <a:t>在有限状态空间就是完备的。 </a:t>
            </a:r>
            <a:br>
              <a:rPr lang="zh-CN" altLang="en-US" dirty="0">
                <a:sym typeface="+mn-ea"/>
              </a:rPr>
            </a:br>
            <a:r>
              <a:rPr lang="zh-CN" altLang="en-US" dirty="0">
                <a:effectLst/>
                <a:sym typeface="+mn-ea"/>
              </a:rPr>
              <a:t>如果是树搜索，</a:t>
            </a:r>
            <a:r>
              <a:rPr lang="en-US" altLang="zh-CN" dirty="0">
                <a:effectLst/>
                <a:sym typeface="+mn-ea"/>
              </a:rPr>
              <a:t>DFS</a:t>
            </a:r>
            <a:r>
              <a:rPr lang="zh-CN" altLang="en-US" dirty="0">
                <a:effectLst/>
                <a:sym typeface="+mn-ea"/>
              </a:rPr>
              <a:t>不一定是完备的，因为可能会出现死循环。（原因是树搜索中</a:t>
            </a:r>
            <a:r>
              <a:rPr lang="en-US" altLang="zh-CN" dirty="0">
                <a:effectLst/>
                <a:sym typeface="+mn-ea"/>
              </a:rPr>
              <a:t>DFS</a:t>
            </a:r>
            <a:r>
              <a:rPr lang="zh-CN" altLang="en-US" dirty="0">
                <a:effectLst/>
                <a:sym typeface="+mn-ea"/>
              </a:rPr>
              <a:t>算法是没有</a:t>
            </a:r>
            <a:r>
              <a:rPr lang="en-US" altLang="zh-CN" dirty="0">
                <a:effectLst/>
                <a:sym typeface="+mn-ea"/>
              </a:rPr>
              <a:t>explored set</a:t>
            </a:r>
            <a:r>
              <a:rPr lang="zh-CN" altLang="en-US" dirty="0">
                <a:effectLst/>
                <a:sym typeface="+mn-ea"/>
              </a:rPr>
              <a:t>的）。</a:t>
            </a:r>
            <a:endParaRPr lang="en-US" altLang="zh-CN" b="0" i="0" kern="1200" dirty="0">
              <a:solidFill>
                <a:schemeClr val="tx1"/>
              </a:solidFill>
              <a:effectLst/>
              <a:latin typeface="+mn-lt"/>
              <a:ea typeface="+mn-ea"/>
              <a:cs typeface="+mn-cs"/>
            </a:endParaRPr>
          </a:p>
          <a:p>
            <a:r>
              <a:rPr lang="zh-CN" altLang="en-US" dirty="0">
                <a:effectLst/>
                <a:sym typeface="+mn-ea"/>
              </a:rPr>
              <a:t>在复杂度上，老师理论课上有详细讲，在实现代码上，你们算法课应该也都有学，就不重复了。</a:t>
            </a:r>
            <a:endParaRPr lang="en-US" altLang="zh-CN"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8</a:t>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p:sp>
      <p:sp>
        <p:nvSpPr>
          <p:cNvPr id="46083"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A031CBCA-A450-4694-B07B-158939207380}" type="slidenum">
              <a:rPr lang="zh-CN" altLang="en-US" sz="1200" b="0" smtClean="0"/>
              <a:t>43</a:t>
            </a:fld>
            <a:endParaRPr lang="zh-CN" altLang="en-US"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p:sp>
      <p:sp>
        <p:nvSpPr>
          <p:cNvPr id="48131" name="备注占位符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D596E148-AFD7-4628-9B19-FF6075DF4E28}" type="slidenum">
              <a:rPr lang="zh-CN" altLang="en-US" sz="1200" b="0" smtClean="0"/>
              <a:t>44</a:t>
            </a:fld>
            <a:endParaRPr lang="zh-CN" alt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刚刚提到的</a:t>
            </a:r>
            <a:r>
              <a:rPr lang="en-US" altLang="zh-CN" dirty="0">
                <a:sym typeface="+mn-ea"/>
              </a:rPr>
              <a:t>DFS</a:t>
            </a:r>
            <a:r>
              <a:rPr lang="zh-CN" altLang="en-US" dirty="0">
                <a:sym typeface="+mn-ea"/>
              </a:rPr>
              <a:t>的一个严重的问题是，</a:t>
            </a:r>
            <a:r>
              <a:rPr lang="zh-CN" altLang="en-US" dirty="0">
                <a:effectLst/>
                <a:sym typeface="+mn-ea"/>
              </a:rPr>
              <a:t>若状态空间无限，深度优先搜索可能会出现循环，搜索失败。</a:t>
            </a:r>
            <a:endParaRPr lang="en-US" altLang="zh-CN" b="0" i="0" kern="1200" dirty="0">
              <a:solidFill>
                <a:schemeClr val="tx1"/>
              </a:solidFill>
              <a:effectLst/>
              <a:latin typeface="+mn-lt"/>
              <a:ea typeface="+mn-ea"/>
              <a:cs typeface="+mn-cs"/>
            </a:endParaRPr>
          </a:p>
          <a:p>
            <a:r>
              <a:rPr lang="zh-CN" altLang="en-US" dirty="0">
                <a:effectLst/>
                <a:sym typeface="+mn-ea"/>
              </a:rPr>
              <a:t>深度受限搜索是通过预定一个深度限制</a:t>
            </a:r>
            <a:r>
              <a:rPr lang="en-US" altLang="zh-CN" dirty="0">
                <a:effectLst/>
                <a:sym typeface="+mn-ea"/>
              </a:rPr>
              <a:t>L </a:t>
            </a:r>
            <a:r>
              <a:rPr lang="zh-CN" altLang="en-US" dirty="0">
                <a:effectLst/>
                <a:sym typeface="+mn-ea"/>
              </a:rPr>
              <a:t>来 解决这个问题，基本思想是认为：深度</a:t>
            </a:r>
            <a:r>
              <a:rPr lang="en-US" altLang="zh-CN" dirty="0">
                <a:effectLst/>
                <a:sym typeface="+mn-ea"/>
              </a:rPr>
              <a:t>L</a:t>
            </a:r>
            <a:r>
              <a:rPr lang="zh-CN" altLang="en-US" dirty="0">
                <a:effectLst/>
                <a:sym typeface="+mn-ea"/>
              </a:rPr>
              <a:t>以外的节点被视为没有后继节点。</a:t>
            </a:r>
            <a:endParaRPr lang="en-US" altLang="zh-CN"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9</a:t>
            </a:fld>
            <a:endParaRPr lang="en-US"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深度受限搜索仍然存在一个问题：</a:t>
            </a:r>
            <a:r>
              <a:rPr lang="en-US" altLang="zh-CN" dirty="0">
                <a:effectLst/>
                <a:sym typeface="+mn-ea"/>
              </a:rPr>
              <a:t>L</a:t>
            </a:r>
            <a:r>
              <a:rPr lang="zh-CN" altLang="en-US" dirty="0">
                <a:effectLst/>
                <a:sym typeface="+mn-ea"/>
              </a:rPr>
              <a:t>值的如何选择，如果我们选择</a:t>
            </a:r>
            <a:r>
              <a:rPr lang="en-US" altLang="zh-CN" dirty="0">
                <a:effectLst/>
                <a:sym typeface="+mn-ea"/>
              </a:rPr>
              <a:t>L&lt;</a:t>
            </a:r>
            <a:r>
              <a:rPr lang="en-US" altLang="zh-CN" i="1" dirty="0">
                <a:effectLst/>
                <a:sym typeface="+mn-ea"/>
              </a:rPr>
              <a:t>d</a:t>
            </a:r>
            <a:r>
              <a:rPr lang="zh-CN" altLang="en-US" dirty="0">
                <a:effectLst/>
                <a:sym typeface="+mn-ea"/>
              </a:rPr>
              <a:t>，即最浅的目标在深度限制之外，这种方法就会导致额外的不完备性。 </a:t>
            </a:r>
            <a:br>
              <a:rPr lang="zh-CN" altLang="en-US" dirty="0">
                <a:sym typeface="+mn-ea"/>
              </a:rPr>
            </a:br>
            <a:r>
              <a:rPr lang="zh-CN" altLang="en-US" dirty="0">
                <a:effectLst/>
                <a:sym typeface="+mn-ea"/>
              </a:rPr>
              <a:t>即使我们选择的</a:t>
            </a:r>
            <a:r>
              <a:rPr lang="en-US" altLang="zh-CN" dirty="0">
                <a:effectLst/>
                <a:sym typeface="+mn-ea"/>
              </a:rPr>
              <a:t>L&gt;</a:t>
            </a:r>
            <a:r>
              <a:rPr lang="en-US" altLang="zh-CN" i="1" dirty="0">
                <a:effectLst/>
                <a:sym typeface="+mn-ea"/>
              </a:rPr>
              <a:t>d</a:t>
            </a:r>
            <a:r>
              <a:rPr lang="zh-CN" altLang="en-US" dirty="0">
                <a:effectLst/>
                <a:sym typeface="+mn-ea"/>
              </a:rPr>
              <a:t>，深度受限搜索也可能是非最优的。</a:t>
            </a:r>
            <a:endParaRPr lang="en-US" altLang="zh-CN" dirty="0">
              <a:effectLst/>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sym typeface="+mn-ea"/>
              </a:rPr>
              <a:t>这时候就出现了一个迭代加深搜索。迭代加深搜索将深度优先和宽度优先的优势相结合，以深度优先搜索相同的顺序访问搜索树的节点，但先访问节点的累积顺序实际是宽度优先。</a:t>
            </a:r>
            <a:endParaRPr lang="zh-CN" altLang="en-US" dirty="0">
              <a:effectLst/>
            </a:endParaRPr>
          </a:p>
          <a:p>
            <a:r>
              <a:rPr lang="zh-CN" altLang="en-US" dirty="0">
                <a:effectLst/>
                <a:sym typeface="+mn-ea"/>
              </a:rPr>
              <a:t>具体是通过：逐步增加深度限制反复运行直到找到目标。 这样的方法来实现。</a:t>
            </a:r>
            <a:endParaRPr lang="en-US" altLang="zh-CN" dirty="0">
              <a:effectLst/>
            </a:endParaRPr>
          </a:p>
          <a:p>
            <a:r>
              <a:rPr lang="zh-CN" altLang="en-US" dirty="0">
                <a:effectLst/>
                <a:sym typeface="+mn-ea"/>
              </a:rPr>
              <a:t>因此，迭代加深搜索是完备的。且</a:t>
            </a:r>
            <a:r>
              <a:rPr lang="en-US" altLang="zh-CN" dirty="0">
                <a:effectLst/>
                <a:sym typeface="+mn-ea"/>
              </a:rPr>
              <a:t>1</a:t>
            </a:r>
            <a:r>
              <a:rPr lang="zh-CN" altLang="en-US" dirty="0">
                <a:effectLst/>
                <a:sym typeface="+mn-ea"/>
              </a:rPr>
              <a:t>）空间复杂度：</a:t>
            </a:r>
            <a:r>
              <a:rPr lang="en-US" altLang="zh-CN" dirty="0">
                <a:effectLst/>
                <a:sym typeface="+mn-ea"/>
              </a:rPr>
              <a:t>O(bd) </a:t>
            </a:r>
            <a:r>
              <a:rPr lang="zh-CN" altLang="en-US" dirty="0">
                <a:effectLst/>
                <a:sym typeface="+mn-ea"/>
              </a:rPr>
              <a:t>（和</a:t>
            </a:r>
            <a:r>
              <a:rPr lang="en-US" altLang="zh-CN" dirty="0">
                <a:effectLst/>
                <a:sym typeface="+mn-ea"/>
              </a:rPr>
              <a:t>DFS</a:t>
            </a:r>
            <a:r>
              <a:rPr lang="zh-CN" altLang="en-US" dirty="0">
                <a:effectLst/>
                <a:sym typeface="+mn-ea"/>
              </a:rPr>
              <a:t>一样）</a:t>
            </a:r>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10</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双向搜索，顾名思义，就是</a:t>
            </a:r>
            <a:r>
              <a:rPr lang="zh-CN" altLang="en-US" dirty="0">
                <a:effectLst/>
                <a:sym typeface="+mn-ea"/>
              </a:rPr>
              <a:t>同时进行两个搜索：一个是从初始状态向前搜索，二另一个则从目标向后搜索。当两者在中间相遇时停止。这样做的一个好处是在一定程度上能减小复杂度，比如如果两个都用</a:t>
            </a:r>
            <a:r>
              <a:rPr lang="en-US" altLang="zh-CN" dirty="0">
                <a:effectLst/>
                <a:sym typeface="+mn-ea"/>
              </a:rPr>
              <a:t>BFS</a:t>
            </a:r>
            <a:r>
              <a:rPr lang="zh-CN" altLang="en-US" dirty="0">
                <a:effectLst/>
                <a:sym typeface="+mn-ea"/>
              </a:rPr>
              <a:t>，那么复杂度就变成了</a:t>
            </a:r>
            <a:r>
              <a:rPr lang="en-US" altLang="zh-CN" dirty="0">
                <a:effectLst/>
                <a:sym typeface="+mn-ea"/>
              </a:rPr>
              <a:t>O(bd/2)+O(bd/2) </a:t>
            </a:r>
            <a:r>
              <a:rPr lang="zh-CN" altLang="en-US" dirty="0">
                <a:effectLst/>
                <a:sym typeface="+mn-ea"/>
              </a:rPr>
              <a:t>，这肯定是要远远小于原来</a:t>
            </a:r>
            <a:r>
              <a:rPr lang="en-US" altLang="zh-CN" dirty="0">
                <a:effectLst/>
                <a:sym typeface="+mn-ea"/>
              </a:rPr>
              <a:t>BFS</a:t>
            </a:r>
            <a:r>
              <a:rPr lang="zh-CN" altLang="en-US" dirty="0">
                <a:effectLst/>
                <a:sym typeface="+mn-ea"/>
              </a:rPr>
              <a:t>的复杂度</a:t>
            </a:r>
            <a:r>
              <a:rPr lang="en-US" altLang="zh-CN" dirty="0">
                <a:effectLst/>
                <a:sym typeface="+mn-ea"/>
              </a:rPr>
              <a:t>O(bd)</a:t>
            </a:r>
            <a:r>
              <a:rPr lang="zh-CN" altLang="en-US" dirty="0">
                <a:effectLst/>
                <a:sym typeface="+mn-ea"/>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11</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12</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14</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C4B0F1-E941-4AD4-8EB5-04747E843887}" type="slidenum">
              <a:rPr lang="en-US" altLang="ja-JP" smtClean="0"/>
              <a:t>15</a:t>
            </a:fld>
            <a:endParaRPr lang="en-US"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AutoShape 7"/>
          <p:cNvSpPr>
            <a:spLocks noChangeArrowheads="1"/>
          </p:cNvSpPr>
          <p:nvPr/>
        </p:nvSpPr>
        <p:spPr bwMode="auto">
          <a:xfrm>
            <a:off x="685800" y="2887663"/>
            <a:ext cx="7772400"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50021"/>
          </a:solidFill>
          <a:ln w="9525">
            <a:solidFill>
              <a:schemeClr val="accent2"/>
            </a:solidFill>
            <a:round/>
          </a:ln>
        </p:spPr>
        <p:txBody>
          <a:bodyPr/>
          <a:lstStyle/>
          <a:p>
            <a:endParaRPr lang="zh-CN" altLang="en-US"/>
          </a:p>
        </p:txBody>
      </p:sp>
      <p:sp>
        <p:nvSpPr>
          <p:cNvPr id="173060" name="Rectangle 4"/>
          <p:cNvSpPr>
            <a:spLocks noGrp="1" noChangeArrowheads="1"/>
          </p:cNvSpPr>
          <p:nvPr>
            <p:ph type="ctrTitle"/>
          </p:nvPr>
        </p:nvSpPr>
        <p:spPr>
          <a:xfrm>
            <a:off x="685800" y="836613"/>
            <a:ext cx="7772400" cy="2019300"/>
          </a:xfrm>
          <a:noFill/>
        </p:spPr>
        <p:txBody>
          <a:bodyPr/>
          <a:lstStyle>
            <a:lvl1pPr algn="ctr">
              <a:defRPr sz="4000">
                <a:solidFill>
                  <a:srgbClr val="A50021"/>
                </a:solidFill>
              </a:defRPr>
            </a:lvl1pPr>
          </a:lstStyle>
          <a:p>
            <a:pPr lvl="0"/>
            <a:r>
              <a:rPr lang="ja-JP" altLang="en-US" noProof="0"/>
              <a:t>マスタ タイトルの書式設定</a:t>
            </a:r>
          </a:p>
        </p:txBody>
      </p:sp>
      <p:sp>
        <p:nvSpPr>
          <p:cNvPr id="173061"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800">
                <a:solidFill>
                  <a:schemeClr val="folHlink"/>
                </a:solidFill>
              </a:defRPr>
            </a:lvl1pPr>
          </a:lstStyle>
          <a:p>
            <a:pPr lvl="0"/>
            <a:r>
              <a:rPr lang="ja-JP" altLang="en-US" noProof="0"/>
              <a:t>マスタ サブタイトルの書式設定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0"/>
            <a:ext cx="9144000" cy="765175"/>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250825" y="908050"/>
            <a:ext cx="4244975" cy="26241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908050"/>
            <a:ext cx="4244975" cy="26241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250825" y="3684588"/>
            <a:ext cx="4244975" cy="26241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4648200" y="3684588"/>
            <a:ext cx="4244975" cy="26241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p:txBody>
          <a:bodyPr/>
          <a:lstStyle>
            <a:lvl1pPr>
              <a:defRPr/>
            </a:lvl1pPr>
          </a:lstStyle>
          <a:p>
            <a:pPr>
              <a:defRPr/>
            </a:pPr>
            <a:fld id="{5DC1836E-F560-4B02-9B15-A1904EAC68FB}" type="slidenum">
              <a:rPr lang="en-US" altLang="ja-JP"/>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表格占位符 2"/>
          <p:cNvSpPr>
            <a:spLocks noGrp="1"/>
          </p:cNvSpPr>
          <p:nvPr>
            <p:ph type="tbl" idx="1"/>
          </p:nvPr>
        </p:nvSpPr>
        <p:spPr>
          <a:xfrm>
            <a:off x="250825" y="908050"/>
            <a:ext cx="8642350" cy="5400675"/>
          </a:xfrm>
        </p:spPr>
        <p:txBody>
          <a:bodyPr/>
          <a:lstStyle/>
          <a:p>
            <a:pPr lvl="0"/>
            <a:endParaRPr lang="zh-CN" altLang="en-US" noProof="0"/>
          </a:p>
        </p:txBody>
      </p:sp>
      <p:sp>
        <p:nvSpPr>
          <p:cNvPr id="4" name="Rectangle 6"/>
          <p:cNvSpPr>
            <a:spLocks noGrp="1" noChangeArrowheads="1"/>
          </p:cNvSpPr>
          <p:nvPr>
            <p:ph type="sldNum" sz="quarter" idx="10"/>
          </p:nvPr>
        </p:nvSpPr>
        <p:spPr/>
        <p:txBody>
          <a:bodyPr/>
          <a:lstStyle>
            <a:lvl1pPr>
              <a:defRPr/>
            </a:lvl1pPr>
          </a:lstStyle>
          <a:p>
            <a:pPr>
              <a:defRPr/>
            </a:pPr>
            <a:fld id="{050BCFAB-D188-4040-96D5-887F570D26D2}" type="slidenum">
              <a:rPr lang="en-US" altLang="ja-JP"/>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lvl1pPr>
              <a:buClr>
                <a:srgbClr val="C00000"/>
              </a:buClr>
              <a:defRPr/>
            </a:lvl1pPr>
            <a:lvl2pPr>
              <a:buClr>
                <a:srgbClr val="C00000"/>
              </a:buClr>
              <a:defRPr/>
            </a:lvl2pPr>
            <a:lvl3pPr>
              <a:buClr>
                <a:srgbClr val="C00000"/>
              </a:buClr>
              <a:defRPr/>
            </a:lvl3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p:txBody>
          <a:bodyPr/>
          <a:lstStyle>
            <a:lvl1pPr>
              <a:defRPr/>
            </a:lvl1pPr>
          </a:lstStyle>
          <a:p>
            <a:pPr>
              <a:defRPr/>
            </a:pPr>
            <a:fld id="{3F5D28D9-E152-4420-A86D-30DF28F96CC3}" type="slidenum">
              <a:rPr lang="en-US" altLang="ja-JP"/>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E3FAF141-A5EC-4CFB-A958-86E1E10B0F1D}" type="slidenum">
              <a:rPr lang="en-US" altLang="ja-JP"/>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250825" y="908050"/>
            <a:ext cx="4244975" cy="54006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908050"/>
            <a:ext cx="4244975" cy="54006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p:txBody>
          <a:bodyPr/>
          <a:lstStyle>
            <a:lvl1pPr>
              <a:defRPr/>
            </a:lvl1pPr>
          </a:lstStyle>
          <a:p>
            <a:pPr>
              <a:defRPr/>
            </a:pPr>
            <a:fld id="{5201B3B4-78F3-45F0-BD7A-5A4B0B67E41A}" type="slidenum">
              <a:rPr lang="en-US" altLang="ja-JP"/>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p:txBody>
          <a:bodyPr/>
          <a:lstStyle>
            <a:lvl1pPr>
              <a:defRPr/>
            </a:lvl1pPr>
          </a:lstStyle>
          <a:p>
            <a:pPr>
              <a:defRPr/>
            </a:pPr>
            <a:fld id="{A03400B0-00DE-40A7-8918-3E30DB48DF71}" type="slidenum">
              <a:rPr lang="en-US" altLang="ja-JP"/>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D21B16E1-3542-4D7A-B514-ED013101ED34}" type="slidenum">
              <a:rPr lang="en-US" altLang="ja-JP"/>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p:txBody>
          <a:bodyPr/>
          <a:lstStyle>
            <a:lvl1pPr>
              <a:defRPr/>
            </a:lvl1pPr>
          </a:lstStyle>
          <a:p>
            <a:pPr>
              <a:defRPr/>
            </a:pPr>
            <a:fld id="{9A80E1B8-4BBF-432F-A56B-E500C3596581}" type="slidenum">
              <a:rPr lang="en-US" altLang="ja-JP"/>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250825" y="908050"/>
            <a:ext cx="4244975" cy="54006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908050"/>
            <a:ext cx="4244975" cy="54006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p:txBody>
          <a:bodyPr/>
          <a:lstStyle>
            <a:lvl1pPr>
              <a:defRPr/>
            </a:lvl1pPr>
          </a:lstStyle>
          <a:p>
            <a:pPr>
              <a:defRPr/>
            </a:pPr>
            <a:fld id="{BE26F008-80B0-4065-8639-FA522E78ABD8}" type="slidenum">
              <a:rPr lang="en-US" altLang="ja-JP"/>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内容占位符 2"/>
          <p:cNvSpPr>
            <a:spLocks noGrp="1"/>
          </p:cNvSpPr>
          <p:nvPr>
            <p:ph sz="half" idx="1" hasCustomPrompt="1"/>
          </p:nvPr>
        </p:nvSpPr>
        <p:spPr>
          <a:xfrm>
            <a:off x="250825" y="908050"/>
            <a:ext cx="4244975" cy="54006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908050"/>
            <a:ext cx="4244975" cy="26241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4648200" y="3684588"/>
            <a:ext cx="4244975" cy="26241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p:txBody>
          <a:bodyPr/>
          <a:lstStyle>
            <a:lvl1pPr>
              <a:defRPr/>
            </a:lvl1pPr>
          </a:lstStyle>
          <a:p>
            <a:pPr>
              <a:defRPr/>
            </a:pPr>
            <a:fld id="{322A297B-0CBD-41CE-A2CE-5D734000E697}" type="slidenum">
              <a:rPr lang="en-US" altLang="ja-JP"/>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76517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ja-JP" altLang="en-US"/>
              <a:t>マスタ タイトルの書式設定</a:t>
            </a:r>
          </a:p>
        </p:txBody>
      </p:sp>
      <p:sp>
        <p:nvSpPr>
          <p:cNvPr id="1027" name="Rectangle 3"/>
          <p:cNvSpPr>
            <a:spLocks noGrp="1" noChangeArrowheads="1"/>
          </p:cNvSpPr>
          <p:nvPr>
            <p:ph type="body" idx="1"/>
          </p:nvPr>
        </p:nvSpPr>
        <p:spPr bwMode="auto">
          <a:xfrm>
            <a:off x="250825" y="908050"/>
            <a:ext cx="864235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72038" name="Rectangle 6"/>
          <p:cNvSpPr>
            <a:spLocks noGrp="1" noChangeArrowheads="1"/>
          </p:cNvSpPr>
          <p:nvPr>
            <p:ph type="sldNum" sz="quarter" idx="4"/>
          </p:nvPr>
        </p:nvSpPr>
        <p:spPr bwMode="auto">
          <a:xfrm>
            <a:off x="6983413" y="6413500"/>
            <a:ext cx="1981200" cy="360363"/>
          </a:xfrm>
          <a:prstGeom prst="rect">
            <a:avLst/>
          </a:prstGeom>
          <a:noFill/>
          <a:ln>
            <a:noFill/>
          </a:ln>
          <a:effectLst/>
        </p:spPr>
        <p:txBody>
          <a:bodyPr vert="horz" wrap="square" lIns="91440" tIns="45720" rIns="91440" bIns="45720" numCol="1" anchor="t" anchorCtr="0" compatLnSpc="1"/>
          <a:lstStyle>
            <a:lvl1pPr algn="r" eaLnBrk="1" hangingPunct="1">
              <a:defRPr kumimoji="0" sz="1400" b="0">
                <a:solidFill>
                  <a:srgbClr val="A50021"/>
                </a:solidFill>
              </a:defRPr>
            </a:lvl1pPr>
          </a:lstStyle>
          <a:p>
            <a:pPr>
              <a:defRPr/>
            </a:pPr>
            <a:fld id="{98481C38-1BE0-4570-8049-390C7BA11E2C}" type="slidenum">
              <a:rPr lang="en-US" altLang="ja-JP"/>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indent="176530" algn="l" rtl="0" eaLnBrk="0" fontAlgn="base" hangingPunct="0">
        <a:spcBef>
          <a:spcPct val="0"/>
        </a:spcBef>
        <a:spcAft>
          <a:spcPct val="0"/>
        </a:spcAft>
        <a:defRPr kumimoji="1" sz="3800" b="1" kern="1200">
          <a:solidFill>
            <a:schemeClr val="bg1"/>
          </a:solidFill>
          <a:latin typeface="+mj-lt"/>
          <a:ea typeface="+mj-ea"/>
          <a:cs typeface="+mj-cs"/>
        </a:defRPr>
      </a:lvl1pPr>
      <a:lvl2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2pPr>
      <a:lvl3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3pPr>
      <a:lvl4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4pPr>
      <a:lvl5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5pPr>
      <a:lvl6pPr marL="4572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6pPr>
      <a:lvl7pPr marL="9144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7pPr>
      <a:lvl8pPr marL="13716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8pPr>
      <a:lvl9pPr marL="18288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ctrTitle"/>
          </p:nvPr>
        </p:nvSpPr>
        <p:spPr>
          <a:noFill/>
          <a:extLst>
            <a:ext uri="{909E8E84-426E-40DD-AFC4-6F175D3DCCD1}">
              <a14:hiddenFill xmlns:a14="http://schemas.microsoft.com/office/drawing/2010/main">
                <a:solidFill>
                  <a:schemeClr val="accent1"/>
                </a:solidFill>
              </a14:hiddenFill>
            </a:ext>
          </a:extLst>
        </p:spPr>
        <p:txBody>
          <a:bodyPr/>
          <a:lstStyle/>
          <a:p>
            <a:r>
              <a:rPr lang="en-US" altLang="zh-CN" dirty="0"/>
              <a:t>Artificial Intelligence</a:t>
            </a:r>
            <a:br>
              <a:rPr lang="en-US" altLang="zh-CN" dirty="0"/>
            </a:br>
            <a:r>
              <a:rPr lang="zh-CN" altLang="en-US" dirty="0"/>
              <a:t>人工智能实验</a:t>
            </a:r>
            <a:endParaRPr lang="zh-CN" altLang="en-US" dirty="0">
              <a:latin typeface="宋体" panose="02010600030101010101" pitchFamily="2" charset="-122"/>
              <a:ea typeface="宋体" panose="02010600030101010101" pitchFamily="2" charset="-122"/>
            </a:endParaRPr>
          </a:p>
        </p:txBody>
      </p:sp>
      <p:sp>
        <p:nvSpPr>
          <p:cNvPr id="2" name="文本框 1"/>
          <p:cNvSpPr txBox="1"/>
          <p:nvPr/>
        </p:nvSpPr>
        <p:spPr>
          <a:xfrm>
            <a:off x="3087460" y="5049522"/>
            <a:ext cx="2969083" cy="830997"/>
          </a:xfrm>
          <a:prstGeom prst="rect">
            <a:avLst/>
          </a:prstGeom>
          <a:noFill/>
        </p:spPr>
        <p:txBody>
          <a:bodyPr wrap="none" rtlCol="0">
            <a:spAutoFit/>
          </a:bodyPr>
          <a:lstStyle/>
          <a:p>
            <a:r>
              <a:rPr lang="zh-CN" altLang="en-US" dirty="0">
                <a:solidFill>
                  <a:srgbClr val="A50021"/>
                </a:solidFill>
                <a:latin typeface="+mj-lt"/>
                <a:ea typeface="+mj-ea"/>
                <a:cs typeface="+mj-cs"/>
              </a:rPr>
              <a:t>中山大学计算机学院</a:t>
            </a:r>
            <a:endParaRPr lang="en-US" altLang="zh-CN" dirty="0">
              <a:solidFill>
                <a:srgbClr val="A50021"/>
              </a:solidFill>
              <a:latin typeface="+mj-lt"/>
              <a:ea typeface="+mj-ea"/>
              <a:cs typeface="+mj-cs"/>
            </a:endParaRPr>
          </a:p>
          <a:p>
            <a:pPr algn="ctr"/>
            <a:r>
              <a:rPr lang="en-US" altLang="zh-CN" dirty="0">
                <a:solidFill>
                  <a:srgbClr val="A50021"/>
                </a:solidFill>
                <a:latin typeface="+mj-lt"/>
                <a:ea typeface="+mj-ea"/>
                <a:cs typeface="+mj-cs"/>
              </a:rPr>
              <a:t>2024</a:t>
            </a:r>
            <a:r>
              <a:rPr lang="zh-CN" altLang="en-US" dirty="0">
                <a:solidFill>
                  <a:srgbClr val="A50021"/>
                </a:solidFill>
                <a:latin typeface="+mj-lt"/>
                <a:ea typeface="+mj-ea"/>
                <a:cs typeface="+mj-cs"/>
              </a:rPr>
              <a:t>年春季</a:t>
            </a:r>
          </a:p>
        </p:txBody>
      </p:sp>
      <p:sp>
        <p:nvSpPr>
          <p:cNvPr id="3" name="标题 1"/>
          <p:cNvSpPr txBox="1">
            <a:spLocks noChangeArrowheads="1"/>
          </p:cNvSpPr>
          <p:nvPr/>
        </p:nvSpPr>
        <p:spPr bwMode="auto">
          <a:xfrm>
            <a:off x="584200" y="3624223"/>
            <a:ext cx="7772400" cy="71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indent="176530" algn="ctr" rtl="0" eaLnBrk="0" fontAlgn="base" hangingPunct="0">
              <a:spcBef>
                <a:spcPct val="0"/>
              </a:spcBef>
              <a:spcAft>
                <a:spcPct val="0"/>
              </a:spcAft>
              <a:defRPr kumimoji="1" sz="4000" b="1" kern="1200">
                <a:solidFill>
                  <a:srgbClr val="A50021"/>
                </a:solidFill>
                <a:latin typeface="+mj-lt"/>
                <a:ea typeface="+mj-ea"/>
                <a:cs typeface="+mj-cs"/>
              </a:defRPr>
            </a:lvl1pPr>
            <a:lvl2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2pPr>
            <a:lvl3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3pPr>
            <a:lvl4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4pPr>
            <a:lvl5pPr indent="176530" algn="l" rtl="0" eaLnBrk="0" fontAlgn="base" hangingPunct="0">
              <a:spcBef>
                <a:spcPct val="0"/>
              </a:spcBef>
              <a:spcAft>
                <a:spcPct val="0"/>
              </a:spcAft>
              <a:defRPr kumimoji="1" sz="3800" b="1">
                <a:solidFill>
                  <a:schemeClr val="bg1"/>
                </a:solidFill>
                <a:latin typeface="Times New Roman" panose="02020603050405020304" pitchFamily="18" charset="0"/>
                <a:ea typeface="黑体" panose="02010609060101010101" pitchFamily="49" charset="-122"/>
              </a:defRPr>
            </a:lvl5pPr>
            <a:lvl6pPr marL="4572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6pPr>
            <a:lvl7pPr marL="9144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7pPr>
            <a:lvl8pPr marL="13716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8pPr>
            <a:lvl9pPr marL="1828800" indent="176530" algn="l" rtl="0" fontAlgn="base">
              <a:spcBef>
                <a:spcPct val="0"/>
              </a:spcBef>
              <a:spcAft>
                <a:spcPct val="0"/>
              </a:spcAft>
              <a:defRPr kumimoji="1" sz="3800" b="1">
                <a:solidFill>
                  <a:schemeClr val="bg1"/>
                </a:solidFill>
                <a:latin typeface="Arial" panose="020B0604020202020204" pitchFamily="34" charset="0"/>
                <a:ea typeface="MS PGothic" panose="020B0600070205080204" pitchFamily="34" charset="-128"/>
              </a:defRPr>
            </a:lvl9pPr>
          </a:lstStyle>
          <a:p>
            <a:r>
              <a:rPr lang="zh-CN" altLang="en-US">
                <a:latin typeface="黑体" panose="02010609060101010101" pitchFamily="49" charset="-122"/>
                <a:ea typeface="黑体" panose="02010609060101010101" pitchFamily="49" charset="-122"/>
              </a:rPr>
              <a:t>搜索算法</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10</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迭代加深搜索（</a:t>
            </a:r>
            <a:r>
              <a:rPr lang="en-US" altLang="zh-CN" dirty="0"/>
              <a:t>Iterative Deepening Search</a:t>
            </a:r>
            <a:r>
              <a:rPr lang="zh-CN" altLang="en-US" dirty="0"/>
              <a:t>）</a:t>
            </a:r>
            <a:endParaRPr lang="en-US" altLang="zh-CN" dirty="0"/>
          </a:p>
          <a:p>
            <a:pPr lvl="1"/>
            <a:endParaRPr lang="zh-CN" altLang="en-US" dirty="0"/>
          </a:p>
          <a:p>
            <a:endParaRPr lang="zh-CN" altLang="en-US" dirty="0"/>
          </a:p>
        </p:txBody>
      </p:sp>
      <p:sp>
        <p:nvSpPr>
          <p:cNvPr id="5" name="文本框 4"/>
          <p:cNvSpPr txBox="1"/>
          <p:nvPr/>
        </p:nvSpPr>
        <p:spPr>
          <a:xfrm>
            <a:off x="-1" y="5547367"/>
            <a:ext cx="8964613" cy="1200329"/>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深度受限搜索的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值难以选择；</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迭代加深搜索：以深度优先搜索相同的顺序访问搜索树的节点，但先访问节点的累积顺序实际是宽度优先。</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67" y="1635596"/>
            <a:ext cx="6679364" cy="3722088"/>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11</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5"/>
            </a:pPr>
            <a:r>
              <a:rPr lang="zh-CN" altLang="en-US" dirty="0"/>
              <a:t>双向搜索（</a:t>
            </a:r>
            <a:r>
              <a:rPr lang="en-US" altLang="zh-CN" dirty="0"/>
              <a:t>Bidirectional search</a:t>
            </a:r>
            <a:r>
              <a:rPr lang="zh-CN" altLang="en-US" dirty="0"/>
              <a:t>）</a:t>
            </a:r>
            <a:endParaRPr lang="en-US" altLang="zh-CN" dirty="0"/>
          </a:p>
          <a:p>
            <a:pPr lvl="1"/>
            <a:endParaRPr lang="zh-CN" altLang="en-US" dirty="0"/>
          </a:p>
          <a:p>
            <a:endParaRPr lang="zh-CN" altLang="en-US" dirty="0"/>
          </a:p>
        </p:txBody>
      </p:sp>
      <p:sp>
        <p:nvSpPr>
          <p:cNvPr id="5" name="文本框 4"/>
          <p:cNvSpPr txBox="1"/>
          <p:nvPr/>
        </p:nvSpPr>
        <p:spPr>
          <a:xfrm>
            <a:off x="0" y="5098142"/>
            <a:ext cx="8964613" cy="1569660"/>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同时进行两个搜索：一个是从初始状态向前搜索，二另一个则从目标向后搜索；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当两者在中间相遇时停止；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在一定程度上能减小复杂度。</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0" y="1681830"/>
            <a:ext cx="9144000" cy="3168933"/>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12</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盲目搜索策略评估</a:t>
            </a:r>
            <a:endParaRPr lang="en-US" altLang="zh-CN" dirty="0"/>
          </a:p>
          <a:p>
            <a:pPr lvl="1"/>
            <a:endParaRPr lang="zh-CN" altLang="en-US" dirty="0"/>
          </a:p>
          <a:p>
            <a:endParaRPr lang="zh-CN" altLang="en-US" dirty="0"/>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0" y="1804838"/>
            <a:ext cx="9144000" cy="4646762"/>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13</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基础概念</a:t>
            </a:r>
            <a:endParaRPr lang="en-US" altLang="zh-CN" dirty="0"/>
          </a:p>
          <a:p>
            <a:endParaRPr lang="en-US" altLang="zh-CN" dirty="0"/>
          </a:p>
          <a:p>
            <a:pPr marL="514350" indent="-514350">
              <a:buFont typeface="+mj-lt"/>
              <a:buAutoNum type="arabicPeriod" startAt="2"/>
            </a:pPr>
            <a:r>
              <a:rPr lang="en-US" altLang="zh-CN" dirty="0"/>
              <a:t>A*</a:t>
            </a:r>
          </a:p>
          <a:p>
            <a:endParaRPr lang="en-US" altLang="zh-CN" dirty="0"/>
          </a:p>
          <a:p>
            <a:pPr marL="514350" indent="-514350">
              <a:buFont typeface="+mj-lt"/>
              <a:buAutoNum type="arabicPeriod" startAt="3"/>
            </a:pPr>
            <a:r>
              <a:rPr lang="en-US" altLang="zh-CN" dirty="0"/>
              <a:t>IDA*</a:t>
            </a:r>
          </a:p>
          <a:p>
            <a:endParaRPr lang="en-US" altLang="zh-CN" dirty="0"/>
          </a:p>
          <a:p>
            <a:pPr marL="514350" indent="-514350">
              <a:buFont typeface="+mj-lt"/>
              <a:buAutoNum type="arabicPeriod" startAt="4"/>
            </a:pPr>
            <a:r>
              <a:rPr lang="zh-CN" altLang="en-US" dirty="0"/>
              <a:t>启发式函数的设计</a:t>
            </a:r>
            <a:endParaRPr lang="en-US" altLang="zh-CN" dirty="0"/>
          </a:p>
          <a:p>
            <a:pPr lvl="1"/>
            <a:endParaRPr lang="zh-CN" altLang="en-US" dirty="0"/>
          </a:p>
          <a:p>
            <a:endParaRPr lang="zh-CN" alt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14</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基础概率</a:t>
            </a:r>
            <a:endParaRPr lang="en-US" altLang="zh-CN" dirty="0"/>
          </a:p>
          <a:p>
            <a:pPr lvl="1"/>
            <a:endParaRPr lang="zh-CN" altLang="en-US" dirty="0"/>
          </a:p>
          <a:p>
            <a:endParaRPr lang="zh-CN" altLang="en-US" dirty="0"/>
          </a:p>
        </p:txBody>
      </p:sp>
      <p:sp>
        <p:nvSpPr>
          <p:cNvPr id="3"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solidFill>
                  <a:schemeClr val="accent6"/>
                </a:solidFill>
              </a:rPr>
              <a:t>启发式搜索</a:t>
            </a:r>
            <a:r>
              <a:rPr lang="zh-CN" altLang="en-US" sz="2800" b="0" dirty="0"/>
              <a:t>又叫有信息的搜索，它利用问题所拥有的启发信息来引导搜索，达到减少搜索范围，降低问题复杂度的目的。</a:t>
            </a:r>
          </a:p>
          <a:p>
            <a:pPr lvl="1"/>
            <a:r>
              <a:rPr lang="zh-CN" altLang="en-US" sz="2400" b="0" dirty="0">
                <a:solidFill>
                  <a:schemeClr val="tx1"/>
                </a:solidFill>
              </a:rPr>
              <a:t>无信息搜索对所有的可能路径节点一视同仁，而启发式搜索可以指导搜索向最有希望的方向前进</a:t>
            </a:r>
          </a:p>
          <a:p>
            <a:pPr lvl="1"/>
            <a:r>
              <a:rPr lang="zh-CN" altLang="en-US" sz="2400" b="0" dirty="0">
                <a:solidFill>
                  <a:schemeClr val="tx1"/>
                </a:solidFill>
              </a:rPr>
              <a:t>如何评估一个节点的重要性？ </a:t>
            </a:r>
            <a:r>
              <a:rPr lang="en-US" altLang="zh-CN" sz="2400" b="0" dirty="0">
                <a:solidFill>
                  <a:schemeClr val="tx1"/>
                </a:solidFill>
              </a:rPr>
              <a:t>- </a:t>
            </a:r>
            <a:r>
              <a:rPr lang="zh-CN" altLang="en-US" sz="2400" b="0" dirty="0">
                <a:solidFill>
                  <a:schemeClr val="tx1"/>
                </a:solidFill>
              </a:rPr>
              <a:t>评估函数</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tx1"/>
                </a:solidFill>
              </a:rPr>
              <a:t>其中</a:t>
            </a:r>
            <a:r>
              <a:rPr lang="en-US" altLang="zh-CN" sz="2400" b="0" dirty="0">
                <a:solidFill>
                  <a:schemeClr val="tx1"/>
                </a:solidFill>
              </a:rPr>
              <a:t>g(x)</a:t>
            </a:r>
            <a:r>
              <a:rPr lang="zh-CN" altLang="en-US" sz="2400" b="0" dirty="0">
                <a:solidFill>
                  <a:schemeClr val="tx1"/>
                </a:solidFill>
              </a:rPr>
              <a:t>是从初始节点到节点</a:t>
            </a:r>
            <a:r>
              <a:rPr lang="en-US" altLang="zh-CN" sz="2400" b="0" dirty="0">
                <a:solidFill>
                  <a:schemeClr val="tx1"/>
                </a:solidFill>
              </a:rPr>
              <a:t>x</a:t>
            </a:r>
            <a:r>
              <a:rPr lang="zh-CN" altLang="en-US" sz="2400" b="0" dirty="0">
                <a:solidFill>
                  <a:schemeClr val="tx1"/>
                </a:solidFill>
              </a:rPr>
              <a:t>付出的实际代价；而</a:t>
            </a:r>
            <a:r>
              <a:rPr lang="en-US" altLang="zh-CN" sz="2400" b="0" dirty="0">
                <a:solidFill>
                  <a:schemeClr val="tx1"/>
                </a:solidFill>
              </a:rPr>
              <a:t>h(x) </a:t>
            </a:r>
            <a:r>
              <a:rPr lang="zh-CN" altLang="en-US" sz="2400" b="0" dirty="0">
                <a:solidFill>
                  <a:schemeClr val="tx1"/>
                </a:solidFill>
              </a:rPr>
              <a:t>是从节点</a:t>
            </a:r>
            <a:r>
              <a:rPr lang="en-US" altLang="zh-CN" sz="2400" b="0" dirty="0">
                <a:solidFill>
                  <a:schemeClr val="tx1"/>
                </a:solidFill>
              </a:rPr>
              <a:t>x</a:t>
            </a:r>
            <a:r>
              <a:rPr lang="zh-CN" altLang="en-US" sz="2400" b="0" dirty="0">
                <a:solidFill>
                  <a:schemeClr val="tx1"/>
                </a:solidFill>
              </a:rPr>
              <a:t>到目标节点的最优路径的估计代价。</a:t>
            </a:r>
            <a:r>
              <a:rPr lang="en-US" altLang="zh-CN" sz="2400" b="0" dirty="0">
                <a:solidFill>
                  <a:schemeClr val="tx1"/>
                </a:solidFill>
              </a:rPr>
              <a:t>h(x)</a:t>
            </a:r>
            <a:r>
              <a:rPr lang="zh-CN" altLang="en-US" sz="2400" b="0" dirty="0">
                <a:solidFill>
                  <a:schemeClr val="tx1"/>
                </a:solidFill>
              </a:rPr>
              <a:t>建模了启发式搜索问题中的启发信息，是算法的关键。启发式函数的设计非常重要，合理的定义才能让搜索算法找到一个最优的问题解。 </a:t>
            </a:r>
            <a:endParaRPr lang="en-US" altLang="zh-CN" b="0" dirty="0"/>
          </a:p>
          <a:p>
            <a:pPr lvl="1"/>
            <a:endParaRPr lang="zh-CN" altLang="en-US" b="0" dirty="0"/>
          </a:p>
          <a:p>
            <a:endParaRPr lang="zh-CN" altLang="en-US" b="0" dirty="0"/>
          </a:p>
        </p:txBody>
      </p:sp>
      <p:graphicFrame>
        <p:nvGraphicFramePr>
          <p:cNvPr id="9" name="对象 8">
            <a:hlinkClick r:id="" action="ppaction://ole?verb=0"/>
          </p:cNvPr>
          <p:cNvGraphicFramePr>
            <a:graphicFrameLocks noChangeAspect="1"/>
          </p:cNvGraphicFramePr>
          <p:nvPr/>
        </p:nvGraphicFramePr>
        <p:xfrm>
          <a:off x="3519894" y="4297407"/>
          <a:ext cx="2343785" cy="407670"/>
        </p:xfrm>
        <a:graphic>
          <a:graphicData uri="http://schemas.openxmlformats.org/presentationml/2006/ole">
            <mc:AlternateContent xmlns:mc="http://schemas.openxmlformats.org/markup-compatibility/2006">
              <mc:Choice xmlns:v="urn:schemas-microsoft-com:vml" Requires="v">
                <p:oleObj r:id="rId3" imgW="1168400" imgH="203200" progId="Equation.KSEE3">
                  <p:embed/>
                </p:oleObj>
              </mc:Choice>
              <mc:Fallback>
                <p:oleObj r:id="rId3" imgW="1168400" imgH="203200" progId="Equation.KSEE3">
                  <p:embed/>
                  <p:pic>
                    <p:nvPicPr>
                      <p:cNvPr id="0" name="对象 7">
                        <a:hlinkClick r:id="" action="ppaction://ole?verb=0"/>
                      </p:cNvPr>
                      <p:cNvPicPr/>
                      <p:nvPr/>
                    </p:nvPicPr>
                    <p:blipFill>
                      <a:blip r:embed="rId4"/>
                      <a:stretch>
                        <a:fillRect/>
                      </a:stretch>
                    </p:blipFill>
                    <p:spPr>
                      <a:xfrm>
                        <a:off x="3519894" y="4297407"/>
                        <a:ext cx="2343785" cy="407670"/>
                      </a:xfrm>
                      <a:prstGeom prst="rect">
                        <a:avLst/>
                      </a:prstGeom>
                    </p:spPr>
                  </p:pic>
                </p:oleObj>
              </mc:Fallback>
            </mc:AlternateContent>
          </a:graphicData>
        </a:graphic>
      </p:graphicFrame>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15</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en-US" altLang="zh-CN" dirty="0"/>
              <a:t>A*</a:t>
            </a:r>
            <a:r>
              <a:rPr lang="zh-CN" altLang="en-US" dirty="0"/>
              <a:t>搜索算法</a:t>
            </a:r>
          </a:p>
          <a:p>
            <a:pPr marL="514350" indent="-514350">
              <a:buFont typeface="+mj-lt"/>
              <a:buAutoNum type="arabicPeriod" startAt="2"/>
            </a:pPr>
            <a:endParaRPr lang="en-US" altLang="zh-CN" dirty="0"/>
          </a:p>
          <a:p>
            <a:pPr lvl="1"/>
            <a:endParaRPr lang="zh-CN" altLang="en-US" dirty="0"/>
          </a:p>
          <a:p>
            <a:endParaRPr lang="zh-CN" altLang="en-US" dirty="0"/>
          </a:p>
        </p:txBody>
      </p:sp>
      <p:sp>
        <p:nvSpPr>
          <p:cNvPr id="4"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A*</a:t>
            </a:r>
            <a:r>
              <a:rPr lang="zh-CN" altLang="en-US" sz="2800" b="0" dirty="0"/>
              <a:t>算法可以看作是</a:t>
            </a:r>
            <a:r>
              <a:rPr lang="en-US" altLang="zh-CN" sz="2800" b="0" dirty="0"/>
              <a:t>BFS</a:t>
            </a:r>
            <a:r>
              <a:rPr lang="zh-CN" altLang="en-US" sz="2800" b="0" dirty="0"/>
              <a:t>算法的升级版，在原有的</a:t>
            </a:r>
            <a:r>
              <a:rPr lang="en-US" altLang="zh-CN" sz="2800" b="0" dirty="0"/>
              <a:t>BFS</a:t>
            </a:r>
            <a:r>
              <a:rPr lang="zh-CN" altLang="en-US" sz="2800" b="0" dirty="0"/>
              <a:t>算法的基础上加入了启发式信息。</a:t>
            </a:r>
          </a:p>
          <a:p>
            <a:pPr lvl="1"/>
            <a:r>
              <a:rPr lang="zh-CN" altLang="en-US" sz="2400" b="0" dirty="0">
                <a:solidFill>
                  <a:schemeClr val="accent6"/>
                </a:solidFill>
              </a:rPr>
              <a:t>算法描述</a:t>
            </a:r>
            <a:r>
              <a:rPr lang="zh-CN" altLang="en-US" sz="2400" b="0" dirty="0">
                <a:solidFill>
                  <a:schemeClr val="tx1"/>
                </a:solidFill>
              </a:rPr>
              <a:t>：从起始节点开始，不断查询周围可到达节点的状态并计算它们的</a:t>
            </a:r>
            <a:r>
              <a:rPr lang="en-US" altLang="zh-CN" sz="2400" b="0" dirty="0">
                <a:solidFill>
                  <a:schemeClr val="tx1"/>
                </a:solidFill>
              </a:rPr>
              <a:t>f(x)</a:t>
            </a:r>
            <a:r>
              <a:rPr lang="zh-CN" altLang="en-US" sz="2400" b="0" dirty="0">
                <a:solidFill>
                  <a:schemeClr val="tx1"/>
                </a:solidFill>
              </a:rPr>
              <a:t>，</a:t>
            </a:r>
            <a:r>
              <a:rPr lang="en-US" altLang="zh-CN" sz="2400" b="0" dirty="0">
                <a:solidFill>
                  <a:schemeClr val="tx1"/>
                </a:solidFill>
              </a:rPr>
              <a:t>h(x)</a:t>
            </a:r>
            <a:r>
              <a:rPr lang="zh-CN" altLang="en-US" sz="2400" b="0" dirty="0">
                <a:solidFill>
                  <a:schemeClr val="tx1"/>
                </a:solidFill>
              </a:rPr>
              <a:t>与</a:t>
            </a:r>
            <a:r>
              <a:rPr lang="en-US" altLang="zh-CN" sz="2400" b="0" dirty="0">
                <a:solidFill>
                  <a:schemeClr val="tx1"/>
                </a:solidFill>
              </a:rPr>
              <a:t>g(x)</a:t>
            </a:r>
            <a:r>
              <a:rPr lang="zh-CN" altLang="en-US" sz="2400" b="0" dirty="0">
                <a:solidFill>
                  <a:schemeClr val="tx1"/>
                </a:solidFill>
              </a:rPr>
              <a:t>的值，选取评估函数</a:t>
            </a:r>
            <a:r>
              <a:rPr lang="en-US" altLang="zh-CN" sz="2400" b="0" dirty="0">
                <a:solidFill>
                  <a:schemeClr val="tx1"/>
                </a:solidFill>
              </a:rPr>
              <a:t>f(x)</a:t>
            </a:r>
            <a:r>
              <a:rPr lang="zh-CN" altLang="en-US" sz="2400" b="0" dirty="0">
                <a:solidFill>
                  <a:schemeClr val="tx1"/>
                </a:solidFill>
              </a:rPr>
              <a:t>最小的节点进行下一步扩展，并同时更新已经被访问过的节点的</a:t>
            </a:r>
            <a:r>
              <a:rPr lang="en-US" altLang="zh-CN" sz="2400" b="0" dirty="0">
                <a:solidFill>
                  <a:schemeClr val="tx1"/>
                </a:solidFill>
              </a:rPr>
              <a:t>g(x)</a:t>
            </a:r>
            <a:r>
              <a:rPr lang="zh-CN" altLang="en-US" sz="2400" b="0" dirty="0">
                <a:solidFill>
                  <a:schemeClr val="tx1"/>
                </a:solidFill>
              </a:rPr>
              <a:t>，直到找到目标节点；</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accent6"/>
                </a:solidFill>
              </a:rPr>
              <a:t>算法优缺点</a:t>
            </a:r>
            <a:r>
              <a:rPr lang="zh-CN" altLang="en-US" sz="2400" b="0" dirty="0">
                <a:solidFill>
                  <a:schemeClr val="tx1"/>
                </a:solidFill>
              </a:rPr>
              <a:t>：拥有</a:t>
            </a:r>
            <a:r>
              <a:rPr lang="en-US" altLang="zh-CN" sz="2400" b="0" dirty="0">
                <a:solidFill>
                  <a:schemeClr val="tx1"/>
                </a:solidFill>
              </a:rPr>
              <a:t>BFS</a:t>
            </a:r>
            <a:r>
              <a:rPr lang="zh-CN" altLang="en-US" sz="2400" b="0" dirty="0">
                <a:solidFill>
                  <a:schemeClr val="tx1"/>
                </a:solidFill>
              </a:rPr>
              <a:t>速度较快的优点，但是因为它要维护“开启列表”以及“关闭列表”，并且需要反复查询状态。因此它的空间复杂度是指数级的。 </a:t>
            </a:r>
            <a:endParaRPr lang="en-US" altLang="zh-CN" b="0" dirty="0"/>
          </a:p>
          <a:p>
            <a:pPr lvl="1"/>
            <a:endParaRPr lang="zh-CN" altLang="en-US" b="0" dirty="0"/>
          </a:p>
          <a:p>
            <a:endParaRPr lang="zh-CN" altLang="en-US" b="0"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16</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en-US" altLang="zh-CN" dirty="0"/>
              <a:t>A*</a:t>
            </a:r>
            <a:r>
              <a:rPr lang="zh-CN" altLang="en-US" dirty="0"/>
              <a:t>搜索算法</a:t>
            </a:r>
          </a:p>
          <a:p>
            <a:pPr marL="514350" indent="-514350">
              <a:buFont typeface="+mj-lt"/>
              <a:buAutoNum type="arabicPeriod" startAt="2"/>
            </a:pPr>
            <a:endParaRPr lang="en-US" altLang="zh-CN" dirty="0"/>
          </a:p>
          <a:p>
            <a:pPr lvl="1"/>
            <a:endParaRPr lang="zh-CN" altLang="en-US" dirty="0"/>
          </a:p>
          <a:p>
            <a:endParaRPr lang="zh-CN" altLang="en-US" dirty="0"/>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3123" y="1890758"/>
            <a:ext cx="8646160" cy="367093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17</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3"/>
            </a:pPr>
            <a:r>
              <a:rPr lang="fr-FR" altLang="zh-CN" dirty="0"/>
              <a:t>IDA* </a:t>
            </a:r>
            <a:r>
              <a:rPr lang="zh-CN" altLang="fr-FR" dirty="0"/>
              <a:t>（</a:t>
            </a:r>
            <a:r>
              <a:rPr lang="zh-CN" altLang="en-US" dirty="0"/>
              <a:t>迭代加深</a:t>
            </a:r>
            <a:r>
              <a:rPr lang="fr-FR" altLang="zh-CN" dirty="0"/>
              <a:t>A*</a:t>
            </a:r>
            <a:r>
              <a:rPr lang="zh-CN" altLang="fr-FR" dirty="0"/>
              <a:t>）</a:t>
            </a:r>
            <a:r>
              <a:rPr lang="zh-CN" altLang="en-US" dirty="0"/>
              <a:t>搜索算法</a:t>
            </a:r>
          </a:p>
          <a:p>
            <a:endParaRPr lang="zh-CN" altLang="en-US" dirty="0"/>
          </a:p>
        </p:txBody>
      </p:sp>
      <p:sp>
        <p:nvSpPr>
          <p:cNvPr id="3"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IDA* </a:t>
            </a:r>
            <a:r>
              <a:rPr lang="zh-CN" altLang="en-US" sz="2800" b="0" dirty="0"/>
              <a:t>是迭代加深深度优先搜索算法（</a:t>
            </a:r>
            <a:r>
              <a:rPr lang="en-US" altLang="zh-CN" sz="2800" b="0" dirty="0"/>
              <a:t>IDS</a:t>
            </a:r>
            <a:r>
              <a:rPr lang="zh-CN" altLang="en-US" sz="2800" b="0" dirty="0"/>
              <a:t>）的扩展。因为它不需要去维护表，因此它的空间复杂度远远小于</a:t>
            </a:r>
            <a:r>
              <a:rPr lang="en-US" altLang="zh-CN" sz="2800" b="0" dirty="0"/>
              <a:t>A*</a:t>
            </a:r>
            <a:r>
              <a:rPr lang="zh-CN" altLang="en-US" sz="2800" b="0" dirty="0"/>
              <a:t>。在搜索图为稀疏有向图的时候，它的性能会比</a:t>
            </a:r>
            <a:r>
              <a:rPr lang="en-US" altLang="zh-CN" sz="2800" b="0" dirty="0"/>
              <a:t>A*</a:t>
            </a:r>
            <a:r>
              <a:rPr lang="zh-CN" altLang="en-US" sz="2800" b="0" dirty="0"/>
              <a:t>更好。</a:t>
            </a:r>
          </a:p>
          <a:p>
            <a:pPr lvl="1"/>
            <a:r>
              <a:rPr lang="zh-CN" altLang="en-US" sz="2400" b="0" dirty="0">
                <a:solidFill>
                  <a:schemeClr val="accent6"/>
                </a:solidFill>
              </a:rPr>
              <a:t>算法描述</a:t>
            </a:r>
            <a:r>
              <a:rPr lang="zh-CN" altLang="en-US" sz="2400" b="0" dirty="0">
                <a:solidFill>
                  <a:schemeClr val="tx1"/>
                </a:solidFill>
              </a:rPr>
              <a:t>：在算法迭代的每一步，</a:t>
            </a:r>
            <a:r>
              <a:rPr lang="en-US" altLang="zh-CN" sz="2400" b="0" dirty="0">
                <a:solidFill>
                  <a:schemeClr val="tx1"/>
                </a:solidFill>
              </a:rPr>
              <a:t>IDA*</a:t>
            </a:r>
            <a:r>
              <a:rPr lang="zh-CN" altLang="en-US" sz="2400" b="0" dirty="0">
                <a:solidFill>
                  <a:schemeClr val="tx1"/>
                </a:solidFill>
              </a:rPr>
              <a:t>都进行深度优先搜索，在某一步所有可访问节点对应的最小可估价函数值大于某个给定的阈值的时候，将会剪枝；</a:t>
            </a:r>
            <a:endParaRPr lang="en-US" altLang="zh-CN" sz="2400" b="0" dirty="0">
              <a:solidFill>
                <a:schemeClr val="tx1"/>
              </a:solidFill>
            </a:endParaRPr>
          </a:p>
          <a:p>
            <a:pPr lvl="1"/>
            <a:endParaRPr lang="en-US" altLang="zh-CN" sz="2400" b="0" dirty="0">
              <a:solidFill>
                <a:schemeClr val="tx1"/>
              </a:solidFill>
            </a:endParaRPr>
          </a:p>
          <a:p>
            <a:pPr lvl="1"/>
            <a:r>
              <a:rPr lang="zh-CN" altLang="en-US" sz="2400" b="0" dirty="0">
                <a:solidFill>
                  <a:schemeClr val="accent6"/>
                </a:solidFill>
              </a:rPr>
              <a:t>算法优缺点</a:t>
            </a:r>
            <a:r>
              <a:rPr lang="zh-CN" altLang="en-US" sz="2400" b="0" dirty="0">
                <a:solidFill>
                  <a:schemeClr val="tx1"/>
                </a:solidFill>
              </a:rPr>
              <a:t>：当问题要求空间复杂度比较低的时候，</a:t>
            </a:r>
            <a:r>
              <a:rPr lang="en-US" altLang="zh-CN" sz="2400" b="0" dirty="0">
                <a:solidFill>
                  <a:schemeClr val="tx1"/>
                </a:solidFill>
              </a:rPr>
              <a:t>IDA*</a:t>
            </a:r>
            <a:r>
              <a:rPr lang="zh-CN" altLang="en-US" sz="2400" b="0" dirty="0">
                <a:solidFill>
                  <a:schemeClr val="tx1"/>
                </a:solidFill>
              </a:rPr>
              <a:t>更有优势。 </a:t>
            </a:r>
            <a:endParaRPr lang="en-US" altLang="zh-CN" b="0" dirty="0"/>
          </a:p>
          <a:p>
            <a:pPr lvl="1"/>
            <a:endParaRPr lang="zh-CN" altLang="en-US" b="0" dirty="0"/>
          </a:p>
          <a:p>
            <a:endParaRPr lang="zh-CN" altLang="en-US" b="0"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18</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p>
          <a:p>
            <a:endParaRPr lang="zh-CN" altLang="en-US" dirty="0"/>
          </a:p>
        </p:txBody>
      </p:sp>
      <p:sp>
        <p:nvSpPr>
          <p:cNvPr id="4" name="内容占位符 1"/>
          <p:cNvSpPr txBox="1"/>
          <p:nvPr/>
        </p:nvSpPr>
        <p:spPr bwMode="auto">
          <a:xfrm>
            <a:off x="261256" y="1635217"/>
            <a:ext cx="8678181"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启发式函数</a:t>
            </a:r>
            <a:r>
              <a:rPr lang="en-US" altLang="zh-CN" sz="2800" b="0" dirty="0"/>
              <a:t>h(n)</a:t>
            </a:r>
            <a:r>
              <a:rPr lang="zh-CN" altLang="en-US" sz="2800" b="0" dirty="0"/>
              <a:t>告诉算法从任何节点到目标节点的最小代价估计值，其选取很大程度影响算法性能。</a:t>
            </a:r>
          </a:p>
          <a:p>
            <a:pPr lvl="1"/>
            <a:endParaRPr lang="zh-CN" altLang="en-US" b="0" dirty="0"/>
          </a:p>
          <a:p>
            <a:endParaRPr lang="zh-CN" altLang="en-US" b="0" dirty="0"/>
          </a:p>
        </p:txBody>
      </p:sp>
      <p:graphicFrame>
        <p:nvGraphicFramePr>
          <p:cNvPr id="6" name="表格 5"/>
          <p:cNvGraphicFramePr>
            <a:graphicFrameLocks noGrp="1"/>
          </p:cNvGraphicFramePr>
          <p:nvPr/>
        </p:nvGraphicFramePr>
        <p:xfrm>
          <a:off x="424542" y="3070724"/>
          <a:ext cx="8294916" cy="2872695"/>
        </p:xfrm>
        <a:graphic>
          <a:graphicData uri="http://schemas.openxmlformats.org/drawingml/2006/table">
            <a:tbl>
              <a:tblPr firstRow="1" bandRow="1">
                <a:tableStyleId>{85BE263C-DBD7-4A20-BB59-AAB30ACAA65A}</a:tableStyleId>
              </a:tblPr>
              <a:tblGrid>
                <a:gridCol w="2764972">
                  <a:extLst>
                    <a:ext uri="{9D8B030D-6E8A-4147-A177-3AD203B41FA5}">
                      <a16:colId xmlns:a16="http://schemas.microsoft.com/office/drawing/2014/main" val="20000"/>
                    </a:ext>
                  </a:extLst>
                </a:gridCol>
                <a:gridCol w="2764972">
                  <a:extLst>
                    <a:ext uri="{9D8B030D-6E8A-4147-A177-3AD203B41FA5}">
                      <a16:colId xmlns:a16="http://schemas.microsoft.com/office/drawing/2014/main" val="20001"/>
                    </a:ext>
                  </a:extLst>
                </a:gridCol>
                <a:gridCol w="2764972">
                  <a:extLst>
                    <a:ext uri="{9D8B030D-6E8A-4147-A177-3AD203B41FA5}">
                      <a16:colId xmlns:a16="http://schemas.microsoft.com/office/drawing/2014/main" val="20002"/>
                    </a:ext>
                  </a:extLst>
                </a:gridCol>
              </a:tblGrid>
              <a:tr h="445237">
                <a:tc>
                  <a:txBody>
                    <a:bodyPr/>
                    <a:lstStyle/>
                    <a:p>
                      <a:pPr>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h(n)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的值</a:t>
                      </a:r>
                    </a:p>
                  </a:txBody>
                  <a:tcPr anchor="ctr">
                    <a:solidFill>
                      <a:schemeClr val="accent6"/>
                    </a:solidFill>
                  </a:tcPr>
                </a:tc>
                <a:tc>
                  <a:txBody>
                    <a:bodyPr/>
                    <a:lstStyle/>
                    <a:p>
                      <a:pPr>
                        <a:buNone/>
                      </a:pPr>
                      <a:r>
                        <a:rPr lang="zh-CN" altLang="en-US">
                          <a:latin typeface="微软雅黑" panose="020B0503020204020204" pitchFamily="34" charset="-122"/>
                          <a:ea typeface="微软雅黑" panose="020B0503020204020204" pitchFamily="34" charset="-122"/>
                        </a:rPr>
                        <a:t>描述</a:t>
                      </a:r>
                    </a:p>
                  </a:txBody>
                  <a:tcPr anchor="ctr">
                    <a:solidFill>
                      <a:schemeClr val="accent6"/>
                    </a:solidFill>
                  </a:tcPr>
                </a:tc>
                <a:tc>
                  <a:txBody>
                    <a:bodyPr/>
                    <a:lstStyle/>
                    <a:p>
                      <a:pPr>
                        <a:buNone/>
                      </a:pPr>
                      <a:r>
                        <a:rPr lang="zh-CN" altLang="en-US" dirty="0">
                          <a:latin typeface="微软雅黑" panose="020B0503020204020204" pitchFamily="34" charset="-122"/>
                          <a:ea typeface="微软雅黑" panose="020B0503020204020204" pitchFamily="34" charset="-122"/>
                        </a:rPr>
                        <a:t>性能变化</a:t>
                      </a:r>
                    </a:p>
                  </a:txBody>
                  <a:tcPr anchor="ctr">
                    <a:solidFill>
                      <a:schemeClr val="accent6"/>
                    </a:solidFill>
                  </a:tcPr>
                </a:tc>
                <a:extLst>
                  <a:ext uri="{0D108BD9-81ED-4DB2-BD59-A6C34878D82A}">
                    <a16:rowId xmlns:a16="http://schemas.microsoft.com/office/drawing/2014/main" val="10000"/>
                  </a:ext>
                </a:extLst>
              </a:tr>
              <a:tr h="768492">
                <a:tc>
                  <a:txBody>
                    <a:bodyPr/>
                    <a:lstStyle/>
                    <a:p>
                      <a:pPr>
                        <a:buNone/>
                      </a:pPr>
                      <a:r>
                        <a:rPr lang="en-US" altLang="zh-CN">
                          <a:latin typeface="微软雅黑" panose="020B0503020204020204" pitchFamily="34" charset="-122"/>
                          <a:ea typeface="微软雅黑" panose="020B0503020204020204" pitchFamily="34" charset="-122"/>
                        </a:rPr>
                        <a:t>h(n) = 0</a:t>
                      </a:r>
                    </a:p>
                  </a:txBody>
                  <a:tcPr anchor="ctr"/>
                </a:tc>
                <a:tc>
                  <a:txBody>
                    <a:bodyPr/>
                    <a:lstStyle/>
                    <a:p>
                      <a:pPr>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只有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起作用，退化为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Dijkstra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算法</a:t>
                      </a:r>
                    </a:p>
                  </a:txBody>
                  <a:tcPr anchor="ctr"/>
                </a:tc>
                <a:tc>
                  <a:txBody>
                    <a:bodyPr/>
                    <a:lstStyle/>
                    <a:p>
                      <a:pPr>
                        <a:buNone/>
                      </a:pPr>
                      <a:r>
                        <a:rPr lang="zh-CN" altLang="en-US">
                          <a:latin typeface="微软雅黑" panose="020B0503020204020204" pitchFamily="34" charset="-122"/>
                          <a:ea typeface="微软雅黑" panose="020B0503020204020204" pitchFamily="34" charset="-122"/>
                        </a:rPr>
                        <a:t>保证找到最短路径</a:t>
                      </a:r>
                    </a:p>
                  </a:txBody>
                  <a:tcPr anchor="ctr"/>
                </a:tc>
                <a:extLst>
                  <a:ext uri="{0D108BD9-81ED-4DB2-BD59-A6C34878D82A}">
                    <a16:rowId xmlns:a16="http://schemas.microsoft.com/office/drawing/2014/main" val="10001"/>
                  </a:ext>
                </a:extLst>
              </a:tr>
              <a:tr h="445237">
                <a:tc>
                  <a:txBody>
                    <a:bodyPr/>
                    <a:lstStyle/>
                    <a:p>
                      <a:pPr>
                        <a:buNone/>
                      </a:pPr>
                      <a:r>
                        <a:rPr lang="en-US" altLang="zh-CN">
                          <a:latin typeface="微软雅黑" panose="020B0503020204020204" pitchFamily="34" charset="-122"/>
                          <a:ea typeface="微软雅黑" panose="020B0503020204020204" pitchFamily="34" charset="-122"/>
                        </a:rPr>
                        <a:t>h(n) &lt;= h*(n)</a:t>
                      </a:r>
                    </a:p>
                  </a:txBody>
                  <a:tcPr anchor="ctr"/>
                </a:tc>
                <a:tc>
                  <a:txBody>
                    <a:bodyPr/>
                    <a:lstStyle/>
                    <a:p>
                      <a:pPr>
                        <a:buNone/>
                      </a:pPr>
                      <a:endParaRPr lang="zh-CN" altLang="en-US">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a:latin typeface="微软雅黑" panose="020B0503020204020204" pitchFamily="34" charset="-122"/>
                          <a:ea typeface="微软雅黑" panose="020B0503020204020204" pitchFamily="34" charset="-122"/>
                        </a:rPr>
                        <a:t>保证能找到最短路径</a:t>
                      </a:r>
                    </a:p>
                  </a:txBody>
                  <a:tcPr anchor="ctr"/>
                </a:tc>
                <a:extLst>
                  <a:ext uri="{0D108BD9-81ED-4DB2-BD59-A6C34878D82A}">
                    <a16:rowId xmlns:a16="http://schemas.microsoft.com/office/drawing/2014/main" val="10002"/>
                  </a:ext>
                </a:extLst>
              </a:tr>
              <a:tr h="768492">
                <a:tc>
                  <a:txBody>
                    <a:bodyPr/>
                    <a:lstStyle/>
                    <a:p>
                      <a:pPr>
                        <a:buNone/>
                      </a:pPr>
                      <a:r>
                        <a:rPr lang="en-US" altLang="zh-CN">
                          <a:latin typeface="微软雅黑" panose="020B0503020204020204" pitchFamily="34" charset="-122"/>
                          <a:ea typeface="微软雅黑" panose="020B0503020204020204" pitchFamily="34" charset="-122"/>
                        </a:rPr>
                        <a:t>h(n) = h*(n)</a:t>
                      </a: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只遵循最佳路径不会扩展其它节点</a:t>
                      </a: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运行速度快并且能找到最短路径</a:t>
                      </a:r>
                    </a:p>
                  </a:txBody>
                  <a:tcPr anchor="ctr"/>
                </a:tc>
                <a:extLst>
                  <a:ext uri="{0D108BD9-81ED-4DB2-BD59-A6C34878D82A}">
                    <a16:rowId xmlns:a16="http://schemas.microsoft.com/office/drawing/2014/main" val="10003"/>
                  </a:ext>
                </a:extLst>
              </a:tr>
              <a:tr h="445237">
                <a:tc>
                  <a:txBody>
                    <a:bodyPr/>
                    <a:lstStyle/>
                    <a:p>
                      <a:pPr>
                        <a:buNone/>
                      </a:pPr>
                      <a:r>
                        <a:rPr lang="en-US" altLang="zh-CN">
                          <a:latin typeface="微软雅黑" panose="020B0503020204020204" pitchFamily="34" charset="-122"/>
                          <a:ea typeface="微软雅黑" panose="020B0503020204020204" pitchFamily="34" charset="-122"/>
                        </a:rPr>
                        <a:t>h(n) &gt; h*(n)</a:t>
                      </a:r>
                    </a:p>
                  </a:txBody>
                  <a:tcPr anchor="ctr"/>
                </a:tc>
                <a:tc>
                  <a:txBody>
                    <a:bodyPr/>
                    <a:lstStyle/>
                    <a:p>
                      <a:pPr>
                        <a:buNone/>
                      </a:pPr>
                      <a:endParaRPr lang="zh-CN" altLang="en-US">
                        <a:latin typeface="微软雅黑" panose="020B0503020204020204" pitchFamily="34" charset="-122"/>
                        <a:ea typeface="微软雅黑" panose="020B0503020204020204" pitchFamily="34" charset="-122"/>
                      </a:endParaRPr>
                    </a:p>
                  </a:txBody>
                  <a:tcPr anchor="ctr"/>
                </a:tc>
                <a:tc>
                  <a:txBody>
                    <a:bodyPr/>
                    <a:lstStyle/>
                    <a:p>
                      <a:pPr>
                        <a:buNone/>
                      </a:pPr>
                      <a:r>
                        <a:rPr lang="zh-CN" altLang="en-US" dirty="0">
                          <a:latin typeface="微软雅黑" panose="020B0503020204020204" pitchFamily="34" charset="-122"/>
                          <a:ea typeface="微软雅黑" panose="020B0503020204020204" pitchFamily="34" charset="-122"/>
                        </a:rPr>
                        <a:t>不能保证找到最短路径</a:t>
                      </a:r>
                    </a:p>
                  </a:txBody>
                  <a:tcPr anchor="ctr"/>
                </a:tc>
                <a:extLst>
                  <a:ext uri="{0D108BD9-81ED-4DB2-BD59-A6C34878D82A}">
                    <a16:rowId xmlns:a16="http://schemas.microsoft.com/office/drawing/2014/main" val="10004"/>
                  </a:ext>
                </a:extLst>
              </a:tr>
            </a:tbl>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19</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p>
          <a:p>
            <a:endParaRPr lang="zh-CN" altLang="en-US" dirty="0"/>
          </a:p>
        </p:txBody>
      </p:sp>
      <p:sp>
        <p:nvSpPr>
          <p:cNvPr id="4" name="内容占位符 1"/>
          <p:cNvSpPr txBox="1"/>
          <p:nvPr/>
        </p:nvSpPr>
        <p:spPr bwMode="auto">
          <a:xfrm>
            <a:off x="261256" y="1635217"/>
            <a:ext cx="8780053" cy="502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启发式函数</a:t>
            </a:r>
            <a:r>
              <a:rPr lang="en-US" altLang="zh-CN" sz="2800" b="0" dirty="0"/>
              <a:t>h(n)</a:t>
            </a:r>
            <a:r>
              <a:rPr lang="zh-CN" altLang="en-US" sz="2800" b="0" dirty="0"/>
              <a:t>告诉算法从任何节点到目标节点的最小代价估计值，其选取很大程度影响算法性能。</a:t>
            </a:r>
            <a:endParaRPr lang="en-US" altLang="zh-CN" sz="2800" b="0" dirty="0"/>
          </a:p>
          <a:p>
            <a:r>
              <a:rPr lang="zh-CN" altLang="en-US" sz="2800" b="0" dirty="0">
                <a:solidFill>
                  <a:schemeClr val="accent6"/>
                </a:solidFill>
              </a:rPr>
              <a:t>性质</a:t>
            </a:r>
            <a:r>
              <a:rPr lang="en-US" altLang="zh-CN" sz="2800" b="0" dirty="0">
                <a:solidFill>
                  <a:schemeClr val="accent6"/>
                </a:solidFill>
              </a:rPr>
              <a:t>1</a:t>
            </a:r>
            <a:r>
              <a:rPr lang="zh-CN" altLang="en-US" sz="2800" b="0" dirty="0">
                <a:solidFill>
                  <a:schemeClr val="accent6"/>
                </a:solidFill>
              </a:rPr>
              <a:t>：可采纳的</a:t>
            </a:r>
            <a:r>
              <a:rPr lang="zh-CN" altLang="en-US" sz="2800" b="0" dirty="0"/>
              <a:t>（</a:t>
            </a:r>
            <a:r>
              <a:rPr lang="en-US" altLang="zh-CN" sz="2800" b="0" dirty="0"/>
              <a:t>admissible</a:t>
            </a:r>
            <a:r>
              <a:rPr lang="zh-CN" altLang="en-US" sz="2800" b="0" dirty="0"/>
              <a:t>）</a:t>
            </a:r>
          </a:p>
          <a:p>
            <a:pPr lvl="1"/>
            <a:r>
              <a:rPr lang="zh-CN" altLang="en-US" sz="2400" b="0" dirty="0">
                <a:solidFill>
                  <a:schemeClr val="tx1"/>
                </a:solidFill>
              </a:rPr>
              <a:t>当估价函数的预估值小于等于真实值时，算法必然可以找到一条从起始节点到最终节点的最短路径。这种性质叫做相容。</a:t>
            </a:r>
          </a:p>
          <a:p>
            <a:pPr marL="0" indent="0">
              <a:buNone/>
            </a:pPr>
            <a:endParaRPr lang="zh-CN" altLang="en-US" sz="2800" b="0" dirty="0"/>
          </a:p>
          <a:p>
            <a:r>
              <a:rPr lang="zh-CN" altLang="en-US" sz="2800" b="0" dirty="0">
                <a:solidFill>
                  <a:schemeClr val="accent6"/>
                </a:solidFill>
              </a:rPr>
              <a:t>性质</a:t>
            </a:r>
            <a:r>
              <a:rPr lang="en-US" altLang="zh-CN" sz="2800" b="0" dirty="0">
                <a:solidFill>
                  <a:schemeClr val="accent6"/>
                </a:solidFill>
              </a:rPr>
              <a:t>2</a:t>
            </a:r>
            <a:r>
              <a:rPr lang="zh-CN" altLang="en-US" sz="2800" b="0" dirty="0">
                <a:solidFill>
                  <a:schemeClr val="accent6"/>
                </a:solidFill>
              </a:rPr>
              <a:t>： 单调的 </a:t>
            </a:r>
            <a:r>
              <a:rPr lang="zh-CN" altLang="en-US" sz="2800" b="0" dirty="0"/>
              <a:t>（</a:t>
            </a:r>
            <a:r>
              <a:rPr lang="en-US" altLang="zh-CN" sz="2800" b="0" dirty="0"/>
              <a:t>consistent</a:t>
            </a:r>
            <a:r>
              <a:rPr lang="zh-CN" altLang="en-US" sz="2800" b="0" dirty="0"/>
              <a:t>）</a:t>
            </a:r>
          </a:p>
          <a:p>
            <a:pPr lvl="1"/>
            <a:r>
              <a:rPr lang="zh-CN" altLang="en-US" sz="2400" b="0" dirty="0">
                <a:solidFill>
                  <a:schemeClr val="tx1"/>
                </a:solidFill>
              </a:rPr>
              <a:t>当节点</a:t>
            </a:r>
            <a:r>
              <a:rPr lang="en-US" altLang="zh-CN" sz="2400" b="0" dirty="0">
                <a:solidFill>
                  <a:schemeClr val="tx1"/>
                </a:solidFill>
              </a:rPr>
              <a:t>n</a:t>
            </a:r>
            <a:r>
              <a:rPr lang="zh-CN" altLang="en-US" sz="2400" b="0" dirty="0">
                <a:solidFill>
                  <a:schemeClr val="tx1"/>
                </a:solidFill>
              </a:rPr>
              <a:t>的估价函数值永远小于等于它的扩展节点</a:t>
            </a:r>
            <a:r>
              <a:rPr lang="en-US" altLang="zh-CN" sz="2400" b="0" dirty="0">
                <a:solidFill>
                  <a:schemeClr val="tx1"/>
                </a:solidFill>
              </a:rPr>
              <a:t>n'</a:t>
            </a:r>
            <a:r>
              <a:rPr lang="zh-CN" altLang="en-US" sz="2400" b="0" dirty="0">
                <a:solidFill>
                  <a:schemeClr val="tx1"/>
                </a:solidFill>
              </a:rPr>
              <a:t>的估价函数值加上扩展代价时，则启发式函数设计是单调的。</a:t>
            </a:r>
          </a:p>
          <a:p>
            <a:endParaRPr lang="zh-CN" altLang="en-US" sz="2800" b="0" dirty="0"/>
          </a:p>
          <a:p>
            <a:pPr lvl="1"/>
            <a:endParaRPr lang="zh-CN" altLang="en-US" b="0" dirty="0"/>
          </a:p>
          <a:p>
            <a:endParaRPr lang="zh-CN" altLang="en-US" b="0" dirty="0"/>
          </a:p>
        </p:txBody>
      </p:sp>
      <p:graphicFrame>
        <p:nvGraphicFramePr>
          <p:cNvPr id="3" name="对象 2">
            <a:hlinkClick r:id="" action="ppaction://ole?verb=0"/>
          </p:cNvPr>
          <p:cNvGraphicFramePr>
            <a:graphicFrameLocks noChangeAspect="1"/>
          </p:cNvGraphicFramePr>
          <p:nvPr/>
        </p:nvGraphicFramePr>
        <p:xfrm>
          <a:off x="3568428" y="4180660"/>
          <a:ext cx="1732280" cy="502920"/>
        </p:xfrm>
        <a:graphic>
          <a:graphicData uri="http://schemas.openxmlformats.org/presentationml/2006/ole">
            <mc:AlternateContent xmlns:mc="http://schemas.openxmlformats.org/markup-compatibility/2006">
              <mc:Choice xmlns:v="urn:schemas-microsoft-com:vml" Requires="v">
                <p:oleObj r:id="rId3" imgW="787400" imgH="228600" progId="Equation.KSEE3">
                  <p:embed/>
                </p:oleObj>
              </mc:Choice>
              <mc:Fallback>
                <p:oleObj r:id="rId3" imgW="787400" imgH="228600" progId="Equation.KSEE3">
                  <p:embed/>
                  <p:pic>
                    <p:nvPicPr>
                      <p:cNvPr id="0" name="对象 2">
                        <a:hlinkClick r:id="" action="ppaction://ole?verb=0"/>
                      </p:cNvPr>
                      <p:cNvPicPr/>
                      <p:nvPr/>
                    </p:nvPicPr>
                    <p:blipFill>
                      <a:blip r:embed="rId4"/>
                      <a:stretch>
                        <a:fillRect/>
                      </a:stretch>
                    </p:blipFill>
                    <p:spPr>
                      <a:xfrm>
                        <a:off x="3568428" y="4180660"/>
                        <a:ext cx="1732280" cy="50292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118122" y="6277884"/>
          <a:ext cx="2904490" cy="384175"/>
        </p:xfrm>
        <a:graphic>
          <a:graphicData uri="http://schemas.openxmlformats.org/presentationml/2006/ole">
            <mc:AlternateContent xmlns:mc="http://schemas.openxmlformats.org/markup-compatibility/2006">
              <mc:Choice xmlns:v="urn:schemas-microsoft-com:vml" Requires="v">
                <p:oleObj r:id="rId5" imgW="1536700" imgH="203200" progId="Equation.KSEE3">
                  <p:embed/>
                </p:oleObj>
              </mc:Choice>
              <mc:Fallback>
                <p:oleObj r:id="rId5" imgW="1536700" imgH="203200" progId="Equation.KSEE3">
                  <p:embed/>
                  <p:pic>
                    <p:nvPicPr>
                      <p:cNvPr id="0" name="对象 9">
                        <a:hlinkClick r:id="" action="ppaction://ole?verb=0"/>
                      </p:cNvPr>
                      <p:cNvPicPr/>
                      <p:nvPr/>
                    </p:nvPicPr>
                    <p:blipFill>
                      <a:blip r:embed="rId6"/>
                      <a:stretch>
                        <a:fillRect/>
                      </a:stretch>
                    </p:blipFill>
                    <p:spPr>
                      <a:xfrm>
                        <a:off x="3118122" y="6277884"/>
                        <a:ext cx="2904490" cy="384175"/>
                      </a:xfrm>
                      <a:prstGeom prst="rect">
                        <a:avLst/>
                      </a:prstGeom>
                    </p:spPr>
                  </p:pic>
                </p:oleObj>
              </mc:Fallback>
            </mc:AlternateContent>
          </a:graphicData>
        </a:graphic>
      </p:graphicFrame>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目录 </a:t>
            </a:r>
          </a:p>
        </p:txBody>
      </p:sp>
      <p:sp>
        <p:nvSpPr>
          <p:cNvPr id="3" name="内容占位符 2"/>
          <p:cNvSpPr>
            <a:spLocks noGrp="1"/>
          </p:cNvSpPr>
          <p:nvPr>
            <p:ph idx="1"/>
          </p:nvPr>
        </p:nvSpPr>
        <p:spPr>
          <a:xfrm>
            <a:off x="523875" y="785499"/>
            <a:ext cx="8620125" cy="5988364"/>
          </a:xfrm>
        </p:spPr>
        <p:txBody>
          <a:bodyPr/>
          <a:lstStyle/>
          <a:p>
            <a:pPr marL="0" indent="0" eaLnBrk="1" hangingPunct="1">
              <a:lnSpc>
                <a:spcPct val="150000"/>
              </a:lnSpc>
              <a:buFont typeface="Wingdings" panose="05000000000000000000" pitchFamily="2" charset="2"/>
              <a:buNone/>
              <a:defRPr/>
            </a:pPr>
            <a:r>
              <a:rPr lang="en-US" altLang="zh-CN" b="1" dirty="0">
                <a:solidFill>
                  <a:srgbClr val="A50021"/>
                </a:solidFill>
                <a:cs typeface="Times New Roman" panose="02020603050405020304" pitchFamily="18" charset="0"/>
              </a:rPr>
              <a:t>1.   </a:t>
            </a:r>
            <a:r>
              <a:rPr lang="zh-CN" altLang="en-US" b="1" dirty="0">
                <a:solidFill>
                  <a:srgbClr val="A50021"/>
                </a:solidFill>
                <a:cs typeface="Times New Roman" panose="02020603050405020304" pitchFamily="18" charset="0"/>
              </a:rPr>
              <a:t>理论课内容回顾</a:t>
            </a:r>
            <a:endParaRPr lang="en-US" altLang="zh-CN" b="1" dirty="0">
              <a:solidFill>
                <a:srgbClr val="A50021"/>
              </a:solidFill>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1.1 </a:t>
            </a:r>
            <a:r>
              <a:rPr lang="zh-CN" altLang="en-US" sz="2000" dirty="0">
                <a:cs typeface="Times New Roman" panose="02020603050405020304" pitchFamily="18" charset="0"/>
              </a:rPr>
              <a:t>基本概念</a:t>
            </a:r>
            <a:r>
              <a:rPr lang="en-US" altLang="ja-JP" sz="2000" dirty="0">
                <a:cs typeface="Times New Roman" panose="02020603050405020304" pitchFamily="18" charset="0"/>
              </a:rPr>
              <a:t>         </a:t>
            </a: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1.2 </a:t>
            </a:r>
            <a:r>
              <a:rPr lang="zh-CN" altLang="en-US" sz="2000" dirty="0">
                <a:cs typeface="Times New Roman" panose="02020603050405020304" pitchFamily="18" charset="0"/>
              </a:rPr>
              <a:t>盲目搜索</a:t>
            </a:r>
            <a:endParaRPr lang="en-US" altLang="ja-JP" sz="2000" dirty="0">
              <a:cs typeface="Times New Roman" panose="02020603050405020304" pitchFamily="18" charset="0"/>
            </a:endParaRPr>
          </a:p>
          <a:p>
            <a:pPr marL="495300" indent="-49530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1.3 </a:t>
            </a:r>
            <a:r>
              <a:rPr lang="zh-CN" altLang="en-US" sz="2000" dirty="0">
                <a:cs typeface="Times New Roman" panose="02020603050405020304" pitchFamily="18" charset="0"/>
              </a:rPr>
              <a:t>启发式搜索</a:t>
            </a:r>
            <a:endParaRPr lang="en-US" altLang="zh-CN" sz="2000" dirty="0"/>
          </a:p>
          <a:p>
            <a:pPr marL="495300" indent="-495300" eaLnBrk="1" hangingPunct="1">
              <a:lnSpc>
                <a:spcPct val="150000"/>
              </a:lnSpc>
              <a:buFont typeface="Wingdings" panose="05000000000000000000" pitchFamily="2" charset="2"/>
              <a:buNone/>
              <a:defRPr/>
            </a:pPr>
            <a:r>
              <a:rPr lang="en-US" altLang="zh-CN" sz="2000" dirty="0"/>
              <a:t>         1.4 </a:t>
            </a:r>
            <a:r>
              <a:rPr lang="zh-CN" altLang="en-US" sz="2000" dirty="0"/>
              <a:t>博弈树搜索</a:t>
            </a:r>
            <a:endParaRPr lang="en-US" altLang="zh-CN" sz="2000" dirty="0">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b="1" dirty="0">
                <a:solidFill>
                  <a:srgbClr val="A50021"/>
                </a:solidFill>
                <a:cs typeface="Times New Roman" panose="02020603050405020304" pitchFamily="18" charset="0"/>
              </a:rPr>
              <a:t>2.   </a:t>
            </a:r>
            <a:r>
              <a:rPr lang="zh-CN" altLang="en-US" b="1" dirty="0">
                <a:solidFill>
                  <a:srgbClr val="A50021"/>
                </a:solidFill>
                <a:cs typeface="Times New Roman" panose="02020603050405020304" pitchFamily="18" charset="0"/>
              </a:rPr>
              <a:t>实验任务</a:t>
            </a:r>
            <a:endParaRPr lang="en-US" altLang="zh-CN" b="1" dirty="0">
              <a:solidFill>
                <a:srgbClr val="A50021"/>
              </a:solidFill>
              <a:cs typeface="Times New Roman" panose="02020603050405020304" pitchFamily="18" charset="0"/>
            </a:endParaRPr>
          </a:p>
          <a:p>
            <a:pPr marL="0" indent="0" eaLnBrk="1" hangingPunct="1">
              <a:lnSpc>
                <a:spcPct val="150000"/>
              </a:lnSpc>
              <a:buFont typeface="Wingdings" panose="05000000000000000000" pitchFamily="2" charset="2"/>
              <a:buNone/>
              <a:defRPr/>
            </a:pPr>
            <a:r>
              <a:rPr lang="en-US" altLang="zh-CN" sz="2000" dirty="0">
                <a:solidFill>
                  <a:srgbClr val="000000"/>
                </a:solidFill>
              </a:rPr>
              <a:t>          </a:t>
            </a:r>
            <a:r>
              <a:rPr lang="en-US" altLang="zh-CN" sz="2000" dirty="0">
                <a:solidFill>
                  <a:srgbClr val="000000"/>
                </a:solidFill>
                <a:cs typeface="Times New Roman" panose="02020603050405020304" pitchFamily="18" charset="0"/>
              </a:rPr>
              <a:t>2</a:t>
            </a:r>
            <a:r>
              <a:rPr lang="en-US" altLang="ja-JP" sz="2000" dirty="0">
                <a:cs typeface="Times New Roman" panose="02020603050405020304" pitchFamily="18" charset="0"/>
              </a:rPr>
              <a:t>.1 </a:t>
            </a:r>
            <a:r>
              <a:rPr lang="zh-CN" altLang="en-US" sz="2000" dirty="0">
                <a:cs typeface="Times New Roman" panose="02020603050405020304" pitchFamily="18" charset="0"/>
              </a:rPr>
              <a:t>利用盲目搜索解决迷宫问题（无需提交）</a:t>
            </a:r>
            <a:r>
              <a:rPr lang="en-US" altLang="ja-JP" sz="2000" dirty="0">
                <a:cs typeface="Times New Roman" panose="02020603050405020304" pitchFamily="18" charset="0"/>
              </a:rPr>
              <a:t>        </a:t>
            </a:r>
          </a:p>
          <a:p>
            <a:pPr marL="0" indent="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2.2 </a:t>
            </a:r>
            <a:r>
              <a:rPr lang="zh-CN" altLang="en-US" sz="2000" dirty="0">
                <a:cs typeface="Times New Roman" panose="02020603050405020304" pitchFamily="18" charset="0"/>
              </a:rPr>
              <a:t>利用启发式搜索解决</a:t>
            </a:r>
            <a:r>
              <a:rPr lang="en-US" altLang="zh-CN" sz="2000" dirty="0"/>
              <a:t>15-</a:t>
            </a:r>
            <a:r>
              <a:rPr lang="en-US" altLang="zh-CN" sz="2000" dirty="0">
                <a:cs typeface="Times New Roman" panose="02020603050405020304" pitchFamily="18" charset="0"/>
              </a:rPr>
              <a:t>Puzzle</a:t>
            </a:r>
            <a:r>
              <a:rPr lang="zh-CN" altLang="en-US" sz="2000" dirty="0">
                <a:cs typeface="Times New Roman" panose="02020603050405020304" pitchFamily="18" charset="0"/>
              </a:rPr>
              <a:t>问题（无需提交）</a:t>
            </a:r>
            <a:endParaRPr lang="en-US" altLang="ja-JP" sz="2000" dirty="0">
              <a:cs typeface="Times New Roman" panose="02020603050405020304" pitchFamily="18" charset="0"/>
            </a:endParaRPr>
          </a:p>
          <a:p>
            <a:pPr marL="495300" indent="-495300" eaLnBrk="1" hangingPunct="1">
              <a:lnSpc>
                <a:spcPct val="150000"/>
              </a:lnSpc>
              <a:buFont typeface="Wingdings" panose="05000000000000000000" pitchFamily="2" charset="2"/>
              <a:buNone/>
              <a:defRPr/>
            </a:pPr>
            <a:r>
              <a:rPr lang="en-US" altLang="ja-JP" sz="2000" dirty="0">
                <a:cs typeface="Times New Roman" panose="02020603050405020304" pitchFamily="18" charset="0"/>
              </a:rPr>
              <a:t>          2.3 </a:t>
            </a:r>
            <a:r>
              <a:rPr lang="zh-CN" altLang="en-US" sz="2000" dirty="0">
                <a:cs typeface="Times New Roman" panose="02020603050405020304" pitchFamily="18" charset="0"/>
              </a:rPr>
              <a:t>利用博弈树搜索实现象棋</a:t>
            </a:r>
            <a:r>
              <a:rPr lang="en-US" altLang="zh-CN" sz="2000" dirty="0">
                <a:cs typeface="Times New Roman" panose="02020603050405020304" pitchFamily="18" charset="0"/>
              </a:rPr>
              <a:t>AI</a:t>
            </a:r>
          </a:p>
          <a:p>
            <a:pPr marL="0" indent="0" eaLnBrk="1" hangingPunct="1">
              <a:lnSpc>
                <a:spcPct val="150000"/>
              </a:lnSpc>
              <a:buNone/>
              <a:defRPr/>
            </a:pPr>
            <a:r>
              <a:rPr lang="en-US" altLang="zh-CN" b="1" dirty="0">
                <a:solidFill>
                  <a:srgbClr val="A50021"/>
                </a:solidFill>
                <a:cs typeface="Times New Roman" panose="02020603050405020304" pitchFamily="18" charset="0"/>
              </a:rPr>
              <a:t>3.   </a:t>
            </a:r>
            <a:r>
              <a:rPr lang="zh-CN" altLang="en-US" b="1" dirty="0">
                <a:solidFill>
                  <a:srgbClr val="A50021"/>
                </a:solidFill>
                <a:cs typeface="Times New Roman" panose="02020603050405020304" pitchFamily="18" charset="0"/>
              </a:rPr>
              <a:t>作业提交说明</a:t>
            </a:r>
            <a:endParaRPr lang="en-US" altLang="zh-CN" b="1" dirty="0">
              <a:solidFill>
                <a:srgbClr val="A50021"/>
              </a:solidFill>
              <a:cs typeface="Times New Roman" panose="02020603050405020304" pitchFamily="18" charset="0"/>
            </a:endParaRPr>
          </a:p>
          <a:p>
            <a:pPr marL="495300" indent="-495300" eaLnBrk="1" hangingPunct="1">
              <a:lnSpc>
                <a:spcPct val="150000"/>
              </a:lnSpc>
              <a:buClr>
                <a:srgbClr val="CC0000"/>
              </a:buClr>
              <a:buFont typeface="Wingdings" panose="05000000000000000000" pitchFamily="2" charset="2"/>
              <a:buNone/>
              <a:defRPr/>
            </a:pPr>
            <a:endParaRPr lang="en-US" altLang="zh-CN" sz="2000" dirty="0">
              <a:solidFill>
                <a:srgbClr val="000000"/>
              </a:solidFill>
            </a:endParaRPr>
          </a:p>
        </p:txBody>
      </p:sp>
      <p:sp>
        <p:nvSpPr>
          <p:cNvPr id="7172" name="灯片编号占位符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8D85A13-3676-4B19-81F1-4C4D598EC2CA}" type="slidenum">
              <a:rPr kumimoji="0" lang="ja-JP" altLang="en-US" sz="1400" b="0" smtClean="0">
                <a:solidFill>
                  <a:srgbClr val="A50021"/>
                </a:solidFill>
                <a:latin typeface="Arial" panose="020B0604020202020204" pitchFamily="34" charset="0"/>
              </a:rPr>
              <a:t>2</a:t>
            </a:fld>
            <a:endParaRPr kumimoji="0" lang="en-US" altLang="ja-JP" sz="1400" b="0">
              <a:solidFill>
                <a:srgbClr val="A50021"/>
              </a:solidFill>
              <a:latin typeface="Arial" panose="020B0604020202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1.3</a:t>
            </a:r>
            <a:r>
              <a:rPr lang="zh-CN" altLang="en-US" dirty="0"/>
              <a:t> 启发式搜索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20</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4"/>
            </a:pPr>
            <a:r>
              <a:rPr lang="zh-CN" altLang="en-US" dirty="0"/>
              <a:t>启发式函数设计</a:t>
            </a:r>
          </a:p>
          <a:p>
            <a:endParaRPr lang="zh-CN" altLang="en-US" dirty="0"/>
          </a:p>
        </p:txBody>
      </p:sp>
      <mc:AlternateContent xmlns:mc="http://schemas.openxmlformats.org/markup-compatibility/2006" xmlns:a14="http://schemas.microsoft.com/office/drawing/2010/main">
        <mc:Choice Requires="a14">
          <p:sp>
            <p:nvSpPr>
              <p:cNvPr id="4" name="内容占位符 1"/>
              <p:cNvSpPr txBox="1"/>
              <p:nvPr/>
            </p:nvSpPr>
            <p:spPr bwMode="auto">
              <a:xfrm>
                <a:off x="261256" y="1635217"/>
                <a:ext cx="8780053" cy="502684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0" dirty="0"/>
                  <a:t>不同的应用场景下有很多可选择的启发式函数。比如在网格地图中，一般使用以下几种启发式函数：</a:t>
                </a:r>
              </a:p>
              <a:p>
                <a:pPr lvl="1"/>
                <a:r>
                  <a:rPr lang="zh-CN" altLang="en-US" sz="2400" b="0" dirty="0">
                    <a:solidFill>
                      <a:schemeClr val="tx1"/>
                    </a:solidFill>
                  </a:rPr>
                  <a:t>在正方形网格中，允许向</a:t>
                </a:r>
                <a:r>
                  <a:rPr lang="en-US" altLang="zh-CN" sz="2400" b="0" dirty="0">
                    <a:solidFill>
                      <a:schemeClr val="tx1"/>
                    </a:solidFill>
                  </a:rPr>
                  <a:t>4</a:t>
                </a:r>
                <a:r>
                  <a:rPr lang="zh-CN" altLang="en-US" sz="2400" b="0" dirty="0">
                    <a:solidFill>
                      <a:schemeClr val="tx1"/>
                    </a:solidFill>
                  </a:rPr>
                  <a:t>邻域的移动，使用曼哈顿距离（</a:t>
                </a:r>
                <a:r>
                  <a:rPr lang="en-US" altLang="zh-CN" sz="2400" b="0" dirty="0">
                    <a:solidFill>
                      <a:schemeClr val="tx1"/>
                    </a:solidFill>
                  </a:rPr>
                  <a:t>L1</a:t>
                </a:r>
                <a:r>
                  <a:rPr lang="zh-CN" altLang="en-US" sz="2400" b="0" dirty="0">
                    <a:solidFill>
                      <a:schemeClr val="tx1"/>
                    </a:solidFill>
                  </a:rPr>
                  <a:t>）</a:t>
                </a:r>
              </a:p>
              <a:p>
                <a:pPr lvl="1"/>
                <a:r>
                  <a:rPr lang="zh-CN" altLang="en-US" sz="2400" b="0" dirty="0">
                    <a:solidFill>
                      <a:schemeClr val="tx1"/>
                    </a:solidFill>
                  </a:rPr>
                  <a:t>在正方形网格中，允许向</a:t>
                </a:r>
                <a:r>
                  <a:rPr lang="en-US" altLang="zh-CN" sz="2400" b="0" dirty="0">
                    <a:solidFill>
                      <a:schemeClr val="tx1"/>
                    </a:solidFill>
                  </a:rPr>
                  <a:t>8</a:t>
                </a:r>
                <a:r>
                  <a:rPr lang="zh-CN" altLang="en-US" sz="2400" b="0" dirty="0">
                    <a:solidFill>
                      <a:schemeClr val="tx1"/>
                    </a:solidFill>
                  </a:rPr>
                  <a:t>邻域的移动，使用对角线距离（</a:t>
                </a:r>
                <a:r>
                  <a:rPr lang="en-US" altLang="zh-CN" sz="2400" b="0" dirty="0">
                    <a:solidFill>
                      <a:schemeClr val="tx1"/>
                    </a:solidFill>
                  </a:rPr>
                  <a:t>L</a:t>
                </a:r>
                <a14:m>
                  <m:oMath xmlns:m="http://schemas.openxmlformats.org/officeDocument/2006/math">
                    <m:r>
                      <a:rPr lang="en-US" altLang="zh-CN" sz="2400" b="0" i="1" smtClean="0">
                        <a:solidFill>
                          <a:schemeClr val="tx1"/>
                        </a:solidFill>
                        <a:latin typeface="Cambria Math" panose="02040503050406030204" pitchFamily="18" charset="0"/>
                        <a:ea typeface="Cambria Math" panose="02040503050406030204" pitchFamily="18" charset="0"/>
                      </a:rPr>
                      <m:t>∞</m:t>
                    </m:r>
                  </m:oMath>
                </a14:m>
                <a:r>
                  <a:rPr lang="zh-CN" altLang="en-US" sz="2400" b="0" dirty="0">
                    <a:solidFill>
                      <a:schemeClr val="tx1"/>
                    </a:solidFill>
                  </a:rPr>
                  <a:t>）等等</a:t>
                </a:r>
              </a:p>
              <a:p>
                <a:endParaRPr lang="zh-CN" altLang="en-US" sz="2800" b="0" dirty="0"/>
              </a:p>
              <a:p>
                <a:r>
                  <a:rPr lang="zh-CN" altLang="en-US" sz="2800" b="0" dirty="0"/>
                  <a:t>启发函数没有限制，大家可以多尝试几种。</a:t>
                </a:r>
              </a:p>
              <a:p>
                <a:endParaRPr lang="en-US" altLang="zh-CN" sz="2800" b="0" dirty="0"/>
              </a:p>
              <a:p>
                <a:endParaRPr lang="zh-CN" altLang="en-US" sz="2800" b="0" dirty="0"/>
              </a:p>
              <a:p>
                <a:pPr lvl="1"/>
                <a:endParaRPr lang="zh-CN" altLang="en-US" b="0" dirty="0"/>
              </a:p>
              <a:p>
                <a:endParaRPr lang="zh-CN" altLang="en-US" b="0" dirty="0"/>
              </a:p>
            </p:txBody>
          </p:sp>
        </mc:Choice>
        <mc:Fallback xmlns="">
          <p:sp>
            <p:nvSpPr>
              <p:cNvPr id="4" name="内容占位符 1"/>
              <p:cNvSpPr txBox="1">
                <a:spLocks noRot="1" noChangeAspect="1" noMove="1" noResize="1" noEditPoints="1" noAdjustHandles="1" noChangeArrowheads="1" noChangeShapeType="1" noTextEdit="1"/>
              </p:cNvSpPr>
              <p:nvPr/>
            </p:nvSpPr>
            <p:spPr bwMode="auto">
              <a:xfrm>
                <a:off x="261256" y="1635217"/>
                <a:ext cx="8780053" cy="5026842"/>
              </a:xfrm>
              <a:prstGeom prst="rect">
                <a:avLst/>
              </a:prstGeom>
              <a:blipFill rotWithShape="1">
                <a:blip r:embed="rId3"/>
                <a:stretch>
                  <a:fillRect l="-3" t="-2" r="2" b="-109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1.4</a:t>
            </a:r>
            <a:r>
              <a:rPr lang="zh-CN" altLang="en-US" dirty="0"/>
              <a:t> 博弈树搜索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21</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两玩家零和博弈问题 </a:t>
            </a:r>
            <a:endParaRPr lang="en-US" altLang="zh-CN" dirty="0"/>
          </a:p>
          <a:p>
            <a:endParaRPr lang="en-US" altLang="zh-CN" dirty="0"/>
          </a:p>
          <a:p>
            <a:pPr marL="514350" indent="-514350">
              <a:buFont typeface="+mj-lt"/>
              <a:buAutoNum type="arabicPeriod" startAt="2"/>
            </a:pPr>
            <a:r>
              <a:rPr lang="zh-CN" altLang="en-US" dirty="0"/>
              <a:t>博弈树</a:t>
            </a:r>
            <a:endParaRPr lang="en-US" altLang="zh-CN" dirty="0"/>
          </a:p>
          <a:p>
            <a:endParaRPr lang="en-US" altLang="zh-CN" dirty="0"/>
          </a:p>
          <a:p>
            <a:pPr marL="514350" indent="-514350">
              <a:buFont typeface="+mj-lt"/>
              <a:buAutoNum type="arabicPeriod" startAt="3"/>
            </a:pPr>
            <a:r>
              <a:rPr lang="en-US" altLang="zh-CN" dirty="0"/>
              <a:t>Minimax</a:t>
            </a:r>
            <a:r>
              <a:rPr lang="zh-CN" altLang="en-US" dirty="0"/>
              <a:t>搜索</a:t>
            </a:r>
            <a:endParaRPr lang="en-US" altLang="zh-CN" dirty="0"/>
          </a:p>
          <a:p>
            <a:endParaRPr lang="en-US" altLang="zh-CN" dirty="0"/>
          </a:p>
          <a:p>
            <a:pPr marL="514350" indent="-514350">
              <a:buFont typeface="+mj-lt"/>
              <a:buAutoNum type="arabicPeriod" startAt="4"/>
            </a:pPr>
            <a:r>
              <a:rPr lang="en-US" altLang="zh-CN" dirty="0"/>
              <a:t>Alpha-beta</a:t>
            </a:r>
            <a:r>
              <a:rPr lang="zh-CN" altLang="en-US" dirty="0"/>
              <a:t>剪枝</a:t>
            </a:r>
          </a:p>
          <a:p>
            <a:pPr marL="514350" indent="-514350">
              <a:buFont typeface="+mj-lt"/>
              <a:buAutoNum type="arabicPeriod" startAt="4"/>
            </a:pPr>
            <a:endParaRPr lang="en-US" altLang="zh-CN" dirty="0"/>
          </a:p>
          <a:p>
            <a:pPr lvl="1"/>
            <a:endParaRPr lang="zh-CN" altLang="en-US" dirty="0"/>
          </a:p>
          <a:p>
            <a:endParaRPr lang="zh-CN" altLang="en-US"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1.4</a:t>
            </a:r>
            <a:r>
              <a:rPr lang="zh-CN" altLang="en-US" dirty="0"/>
              <a:t> 博弈树搜索</a:t>
            </a:r>
          </a:p>
        </p:txBody>
      </p:sp>
      <p:sp>
        <p:nvSpPr>
          <p:cNvPr id="8195" name="内容占位符 2"/>
          <p:cNvSpPr>
            <a:spLocks noGrp="1" noChangeArrowheads="1"/>
          </p:cNvSpPr>
          <p:nvPr>
            <p:ph idx="1"/>
          </p:nvPr>
        </p:nvSpPr>
        <p:spPr>
          <a:xfrm>
            <a:off x="250825" y="1313000"/>
            <a:ext cx="8786813" cy="4290966"/>
          </a:xfrm>
        </p:spPr>
        <p:txBody>
          <a:bodyPr/>
          <a:lstStyle/>
          <a:p>
            <a:pPr>
              <a:lnSpc>
                <a:spcPct val="150000"/>
              </a:lnSpc>
            </a:pPr>
            <a:r>
              <a:rPr lang="zh-CN" altLang="en-US" sz="2800" dirty="0"/>
              <a:t>两名玩家轮流行动，进行博弈</a:t>
            </a:r>
            <a:endParaRPr lang="en-US" altLang="zh-CN" sz="2800" dirty="0"/>
          </a:p>
          <a:p>
            <a:pPr lvl="1" eaLnBrk="1" hangingPunct="1">
              <a:lnSpc>
                <a:spcPct val="150000"/>
              </a:lnSpc>
            </a:pPr>
            <a:r>
              <a:rPr lang="zh-CN" altLang="en-US" sz="2400" dirty="0">
                <a:solidFill>
                  <a:schemeClr val="tx1"/>
                </a:solidFill>
                <a:cs typeface="Times New Roman" panose="02020603050405020304" pitchFamily="18" charset="0"/>
              </a:rPr>
              <a:t>有限：行动的个数有限</a:t>
            </a:r>
          </a:p>
          <a:p>
            <a:pPr lvl="1" eaLnBrk="1" hangingPunct="1">
              <a:lnSpc>
                <a:spcPct val="150000"/>
              </a:lnSpc>
            </a:pPr>
            <a:r>
              <a:rPr lang="zh-CN" altLang="en-US" sz="2400" dirty="0">
                <a:solidFill>
                  <a:schemeClr val="tx1"/>
                </a:solidFill>
                <a:cs typeface="Times New Roman" panose="02020603050405020304" pitchFamily="18" charset="0"/>
              </a:rPr>
              <a:t>确定性：不存在随机性</a:t>
            </a:r>
          </a:p>
          <a:p>
            <a:pPr lvl="1" eaLnBrk="1" hangingPunct="1">
              <a:lnSpc>
                <a:spcPct val="150000"/>
              </a:lnSpc>
            </a:pPr>
            <a:r>
              <a:rPr lang="zh-CN" altLang="en-US" sz="2400" dirty="0">
                <a:solidFill>
                  <a:schemeClr val="tx1"/>
                </a:solidFill>
                <a:cs typeface="Times New Roman" panose="02020603050405020304" pitchFamily="18" charset="0"/>
              </a:rPr>
              <a:t>信息完备性：博弈双方知道所处状态的全部信息</a:t>
            </a:r>
          </a:p>
          <a:p>
            <a:pPr lvl="1" eaLnBrk="1" hangingPunct="1">
              <a:lnSpc>
                <a:spcPct val="150000"/>
              </a:lnSpc>
            </a:pPr>
            <a:r>
              <a:rPr lang="zh-CN" altLang="en-US" sz="2400" dirty="0">
                <a:solidFill>
                  <a:schemeClr val="tx1"/>
                </a:solidFill>
                <a:cs typeface="Times New Roman" panose="02020603050405020304" pitchFamily="18" charset="0"/>
              </a:rPr>
              <a:t>零和性：一方的损失相当于另一方的收益，总收益为</a:t>
            </a:r>
            <a:r>
              <a:rPr lang="en-US" altLang="zh-CN" sz="2400" dirty="0">
                <a:solidFill>
                  <a:schemeClr val="tx1"/>
                </a:solidFill>
                <a:cs typeface="Times New Roman" panose="02020603050405020304" pitchFamily="18" charset="0"/>
              </a:rPr>
              <a:t>0</a:t>
            </a:r>
          </a:p>
          <a:p>
            <a:pPr lvl="2" eaLnBrk="1" hangingPunct="1">
              <a:lnSpc>
                <a:spcPct val="150000"/>
              </a:lnSpc>
              <a:buClr>
                <a:srgbClr val="CC0000"/>
              </a:buClr>
            </a:pPr>
            <a:r>
              <a:rPr lang="zh-CN" altLang="en-US" sz="2000" dirty="0">
                <a:solidFill>
                  <a:srgbClr val="C00000"/>
                </a:solidFill>
              </a:rPr>
              <a:t>结局有三种可能：玩家</a:t>
            </a:r>
            <a:r>
              <a:rPr lang="en-US" altLang="zh-CN" sz="2000" dirty="0">
                <a:solidFill>
                  <a:srgbClr val="C00000"/>
                </a:solidFill>
              </a:rPr>
              <a:t>A</a:t>
            </a:r>
            <a:r>
              <a:rPr lang="zh-CN" altLang="en-US" sz="2000" dirty="0">
                <a:solidFill>
                  <a:srgbClr val="C00000"/>
                </a:solidFill>
              </a:rPr>
              <a:t>获胜、玩家</a:t>
            </a:r>
            <a:r>
              <a:rPr lang="en-US" altLang="zh-CN" sz="2000" dirty="0">
                <a:solidFill>
                  <a:srgbClr val="C00000"/>
                </a:solidFill>
              </a:rPr>
              <a:t>B</a:t>
            </a:r>
            <a:r>
              <a:rPr lang="zh-CN" altLang="en-US" sz="2000" dirty="0">
                <a:solidFill>
                  <a:srgbClr val="C00000"/>
                </a:solidFill>
              </a:rPr>
              <a:t>获胜、平局（或两种可能，无平局）</a:t>
            </a:r>
          </a:p>
          <a:p>
            <a:pPr lvl="2" eaLnBrk="1" hangingPunct="1">
              <a:lnSpc>
                <a:spcPct val="150000"/>
              </a:lnSpc>
              <a:buClr>
                <a:srgbClr val="CC0000"/>
              </a:buClr>
            </a:pPr>
            <a:endParaRPr lang="zh-CN" altLang="en-US" sz="2000" dirty="0">
              <a:solidFill>
                <a:srgbClr val="000000"/>
              </a:solidFill>
              <a:cs typeface="Times New Roman" panose="02020603050405020304" pitchFamily="18" charset="0"/>
            </a:endParaRPr>
          </a:p>
          <a:p>
            <a:pPr>
              <a:lnSpc>
                <a:spcPct val="150000"/>
              </a:lnSpc>
            </a:pP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AFD3C15-1099-413F-B803-68F1BD3B1BBD}" type="slidenum">
              <a:rPr kumimoji="0" lang="en-US" altLang="ja-JP" sz="1400" b="0" smtClean="0">
                <a:solidFill>
                  <a:srgbClr val="A50021"/>
                </a:solidFill>
              </a:rPr>
              <a:t>22</a:t>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b="0" dirty="0"/>
              <a:t>两玩家零和博弈问题</a:t>
            </a:r>
          </a:p>
          <a:p>
            <a:endParaRPr lang="zh-CN" altLang="en-US" b="0"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r>
              <a:rPr lang="en-US" altLang="zh-CN" dirty="0"/>
              <a:t>1.4</a:t>
            </a:r>
            <a:r>
              <a:rPr lang="zh-CN" altLang="en-US" dirty="0"/>
              <a:t> 博弈树搜索</a:t>
            </a:r>
          </a:p>
        </p:txBody>
      </p:sp>
      <p:sp>
        <p:nvSpPr>
          <p:cNvPr id="9219" name="内容占位符 2"/>
          <p:cNvSpPr>
            <a:spLocks noGrp="1" noChangeArrowheads="1"/>
          </p:cNvSpPr>
          <p:nvPr>
            <p:ph idx="1"/>
          </p:nvPr>
        </p:nvSpPr>
        <p:spPr>
          <a:xfrm>
            <a:off x="845230" y="1920149"/>
            <a:ext cx="8642350" cy="4042773"/>
          </a:xfrm>
        </p:spPr>
        <p:txBody>
          <a:bodyPr/>
          <a:lstStyle/>
          <a:p>
            <a:pPr>
              <a:lnSpc>
                <a:spcPct val="150000"/>
              </a:lnSpc>
            </a:pPr>
            <a:r>
              <a:rPr lang="en-US" altLang="zh-CN" sz="2400" dirty="0"/>
              <a:t>Scissors cut paper, paper covers rock, rock smashes scissors</a:t>
            </a:r>
          </a:p>
          <a:p>
            <a:pPr>
              <a:lnSpc>
                <a:spcPct val="150000"/>
              </a:lnSpc>
            </a:pPr>
            <a:r>
              <a:rPr lang="en-US" altLang="zh-CN" sz="2400" dirty="0"/>
              <a:t>Represented as a matrix: Player I chooses a row, Player II chooses a column</a:t>
            </a:r>
          </a:p>
          <a:p>
            <a:pPr>
              <a:lnSpc>
                <a:spcPct val="150000"/>
              </a:lnSpc>
            </a:pPr>
            <a:r>
              <a:rPr lang="en-US" altLang="zh-CN" sz="2400" dirty="0"/>
              <a:t>Payoff to each player in each cell (</a:t>
            </a:r>
            <a:r>
              <a:rPr lang="en-US" altLang="zh-CN" sz="2400" dirty="0" err="1"/>
              <a:t>Pl.I</a:t>
            </a:r>
            <a:r>
              <a:rPr lang="en-US" altLang="zh-CN" sz="2400" dirty="0"/>
              <a:t> / </a:t>
            </a:r>
            <a:r>
              <a:rPr lang="en-US" altLang="zh-CN" sz="2400" dirty="0" err="1"/>
              <a:t>Pl.II</a:t>
            </a:r>
            <a:r>
              <a:rPr lang="en-US" altLang="zh-CN" sz="2400" dirty="0"/>
              <a:t>)</a:t>
            </a:r>
          </a:p>
          <a:p>
            <a:pPr>
              <a:lnSpc>
                <a:spcPct val="150000"/>
              </a:lnSpc>
            </a:pPr>
            <a:r>
              <a:rPr lang="en-US" altLang="zh-CN" sz="2400" dirty="0"/>
              <a:t>1: win, 0: tie, -1: loss</a:t>
            </a:r>
          </a:p>
          <a:p>
            <a:pPr>
              <a:lnSpc>
                <a:spcPct val="150000"/>
              </a:lnSpc>
            </a:pPr>
            <a:r>
              <a:rPr lang="en-US" altLang="zh-CN" sz="2400" dirty="0"/>
              <a:t>so it's zero-sum</a:t>
            </a:r>
          </a:p>
          <a:p>
            <a:pPr>
              <a:lnSpc>
                <a:spcPct val="150000"/>
              </a:lnSpc>
            </a:pPr>
            <a:endParaRPr lang="zh-CN" altLang="en-US" sz="2400" dirty="0"/>
          </a:p>
        </p:txBody>
      </p:sp>
      <p:sp>
        <p:nvSpPr>
          <p:cNvPr id="9220"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387B188-367D-4CD4-8DF1-93431E5D2E99}" type="slidenum">
              <a:rPr kumimoji="0" lang="en-US" altLang="ja-JP" sz="1400" b="0" smtClean="0">
                <a:solidFill>
                  <a:srgbClr val="A50021"/>
                </a:solidFill>
              </a:rPr>
              <a:t>23</a:t>
            </a:fld>
            <a:endParaRPr kumimoji="0" lang="en-US" altLang="ja-JP" sz="1400" b="0">
              <a:solidFill>
                <a:srgbClr val="A50021"/>
              </a:solidFill>
            </a:endParaRPr>
          </a:p>
        </p:txBody>
      </p:sp>
      <p:pic>
        <p:nvPicPr>
          <p:cNvPr id="922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403" y="4387292"/>
            <a:ext cx="2446610" cy="238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b="0" dirty="0"/>
              <a:t>两玩家零和博弈问题</a:t>
            </a:r>
          </a:p>
          <a:p>
            <a:r>
              <a:rPr lang="en-US" altLang="zh-CN" sz="2800" dirty="0"/>
              <a:t>An example: Rock, Paper, Scissors</a:t>
            </a:r>
            <a:endParaRPr lang="zh-CN" altLang="en-US" sz="2800" b="0"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r>
              <a:rPr lang="en-US" altLang="zh-CN" dirty="0"/>
              <a:t>1.4</a:t>
            </a:r>
            <a:r>
              <a:rPr lang="zh-CN" altLang="en-US" dirty="0"/>
              <a:t> 博弈树搜索</a:t>
            </a:r>
          </a:p>
        </p:txBody>
      </p:sp>
      <p:sp>
        <p:nvSpPr>
          <p:cNvPr id="10243" name="内容占位符 2"/>
          <p:cNvSpPr>
            <a:spLocks noGrp="1" noChangeArrowheads="1"/>
          </p:cNvSpPr>
          <p:nvPr>
            <p:ph idx="1"/>
          </p:nvPr>
        </p:nvSpPr>
        <p:spPr>
          <a:xfrm>
            <a:off x="250824" y="1443627"/>
            <a:ext cx="8893175" cy="5330235"/>
          </a:xfrm>
        </p:spPr>
        <p:txBody>
          <a:bodyPr/>
          <a:lstStyle/>
          <a:p>
            <a:pPr>
              <a:lnSpc>
                <a:spcPct val="150000"/>
              </a:lnSpc>
            </a:pPr>
            <a:r>
              <a:rPr lang="zh-CN" altLang="en-US" sz="2400" dirty="0"/>
              <a:t>节点（</a:t>
            </a:r>
            <a:r>
              <a:rPr lang="en-US" altLang="zh-CN" sz="2400" dirty="0"/>
              <a:t>node</a:t>
            </a:r>
            <a:r>
              <a:rPr lang="zh-CN" altLang="en-US" sz="2400" dirty="0"/>
              <a:t>）：表示问题的状态（</a:t>
            </a:r>
            <a:r>
              <a:rPr lang="en-US" altLang="zh-CN" sz="2400" dirty="0"/>
              <a:t>state</a:t>
            </a:r>
            <a:r>
              <a:rPr lang="zh-CN" altLang="en-US" sz="2400" dirty="0"/>
              <a:t>）。</a:t>
            </a:r>
            <a:endParaRPr lang="en-US" altLang="zh-CN" sz="2400" dirty="0"/>
          </a:p>
          <a:p>
            <a:pPr lvl="1" eaLnBrk="1" hangingPunct="1">
              <a:lnSpc>
                <a:spcPct val="150000"/>
              </a:lnSpc>
            </a:pPr>
            <a:r>
              <a:rPr lang="zh-CN" altLang="en-US" sz="1800" dirty="0">
                <a:solidFill>
                  <a:srgbClr val="000000"/>
                </a:solidFill>
                <a:cs typeface="Times New Roman" panose="02020603050405020304" pitchFamily="18" charset="0"/>
              </a:rPr>
              <a:t>分为内部节点（</a:t>
            </a:r>
            <a:r>
              <a:rPr lang="en-US" altLang="zh-CN" sz="1800" dirty="0">
                <a:solidFill>
                  <a:srgbClr val="000000"/>
                </a:solidFill>
                <a:cs typeface="Times New Roman" panose="02020603050405020304" pitchFamily="18" charset="0"/>
              </a:rPr>
              <a:t>interior node</a:t>
            </a:r>
            <a:r>
              <a:rPr lang="zh-CN" altLang="en-US" sz="1800" dirty="0">
                <a:solidFill>
                  <a:srgbClr val="000000"/>
                </a:solidFill>
                <a:cs typeface="Times New Roman" panose="02020603050405020304" pitchFamily="18" charset="0"/>
              </a:rPr>
              <a:t>）和叶子节点（</a:t>
            </a:r>
            <a:r>
              <a:rPr lang="en-US" altLang="zh-CN" sz="1800" dirty="0">
                <a:solidFill>
                  <a:srgbClr val="000000"/>
                </a:solidFill>
                <a:cs typeface="Times New Roman" panose="02020603050405020304" pitchFamily="18" charset="0"/>
              </a:rPr>
              <a:t>leaf node</a:t>
            </a:r>
            <a:r>
              <a:rPr lang="zh-CN" altLang="en-US" sz="1800" dirty="0">
                <a:solidFill>
                  <a:srgbClr val="000000"/>
                </a:solidFill>
                <a:cs typeface="Times New Roman" panose="02020603050405020304" pitchFamily="18" charset="0"/>
              </a:rPr>
              <a:t>）</a:t>
            </a:r>
          </a:p>
          <a:p>
            <a:pPr>
              <a:lnSpc>
                <a:spcPct val="150000"/>
              </a:lnSpc>
            </a:pPr>
            <a:r>
              <a:rPr lang="zh-CN" altLang="en-US" sz="2400" dirty="0"/>
              <a:t>扩展节点：行动（</a:t>
            </a:r>
            <a:r>
              <a:rPr lang="en-US" altLang="zh-CN" sz="2400" dirty="0"/>
              <a:t>action</a:t>
            </a:r>
            <a:r>
              <a:rPr lang="zh-CN" altLang="en-US" sz="2400" dirty="0"/>
              <a:t>）。</a:t>
            </a:r>
          </a:p>
          <a:p>
            <a:pPr>
              <a:lnSpc>
                <a:spcPct val="150000"/>
              </a:lnSpc>
            </a:pPr>
            <a:r>
              <a:rPr lang="zh-CN" altLang="en-US" sz="2400" dirty="0"/>
              <a:t>双方轮流扩展节点：两个玩家的行动逐层交替出现。</a:t>
            </a:r>
            <a:endParaRPr lang="en-US" altLang="zh-CN" sz="2400" dirty="0"/>
          </a:p>
          <a:p>
            <a:pPr>
              <a:lnSpc>
                <a:spcPct val="150000"/>
              </a:lnSpc>
            </a:pPr>
            <a:r>
              <a:rPr lang="zh-CN" altLang="en-US" sz="2400" dirty="0"/>
              <a:t>博弈树的值：博弈树搜索的目的，找出对双方都是最优的子节点的值。给定叶子节点的效益值，搜索内部节点的值。</a:t>
            </a:r>
          </a:p>
          <a:p>
            <a:pPr>
              <a:lnSpc>
                <a:spcPct val="150000"/>
              </a:lnSpc>
            </a:pPr>
            <a:r>
              <a:rPr lang="zh-CN" altLang="en-US" sz="2400" b="0" dirty="0"/>
              <a:t>评价函数：对当前节点的优劣评分。在有深度限制时，原来的内部节点会充当叶子节点的作用，此时以评价函数值作为效益值的估计。</a:t>
            </a:r>
          </a:p>
          <a:p>
            <a:pPr>
              <a:lnSpc>
                <a:spcPct val="150000"/>
              </a:lnSpc>
            </a:pPr>
            <a:endParaRPr lang="zh-CN" altLang="en-US" sz="2400" dirty="0"/>
          </a:p>
          <a:p>
            <a:pPr>
              <a:lnSpc>
                <a:spcPct val="150000"/>
              </a:lnSpc>
            </a:pPr>
            <a:endParaRPr lang="zh-CN" altLang="en-US" sz="2400" dirty="0"/>
          </a:p>
        </p:txBody>
      </p:sp>
      <p:sp>
        <p:nvSpPr>
          <p:cNvPr id="1024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C7E7330-1EE9-48A0-9EDE-D8F81E2D4767}" type="slidenum">
              <a:rPr kumimoji="0" lang="en-US" altLang="ja-JP" sz="1400" b="0" smtClean="0">
                <a:solidFill>
                  <a:srgbClr val="A50021"/>
                </a:solidFill>
              </a:rPr>
              <a:t>24</a:t>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zh-CN" altLang="en-US" b="0" dirty="0"/>
              <a:t>博弈树</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r>
              <a:rPr lang="en-US" altLang="zh-CN" dirty="0"/>
              <a:t>1.4</a:t>
            </a:r>
            <a:r>
              <a:rPr lang="zh-CN" altLang="en-US" dirty="0"/>
              <a:t> 博弈树搜索</a:t>
            </a:r>
          </a:p>
        </p:txBody>
      </p:sp>
      <p:sp>
        <p:nvSpPr>
          <p:cNvPr id="11267" name="内容占位符 2"/>
          <p:cNvSpPr>
            <a:spLocks noGrp="1" noChangeArrowheads="1"/>
          </p:cNvSpPr>
          <p:nvPr>
            <p:ph idx="1"/>
          </p:nvPr>
        </p:nvSpPr>
        <p:spPr>
          <a:xfrm>
            <a:off x="250825" y="1417498"/>
            <a:ext cx="8642350" cy="1684338"/>
          </a:xfrm>
        </p:spPr>
        <p:txBody>
          <a:bodyPr/>
          <a:lstStyle/>
          <a:p>
            <a:pPr>
              <a:lnSpc>
                <a:spcPct val="150000"/>
              </a:lnSpc>
            </a:pPr>
            <a:r>
              <a:rPr lang="zh-CN" altLang="en-US" sz="2400" dirty="0"/>
              <a:t>要提高博弈问题求解程序的效率，应作到如下两点：</a:t>
            </a:r>
            <a:endParaRPr lang="en-US" altLang="zh-CN" sz="2400" dirty="0"/>
          </a:p>
          <a:p>
            <a:pPr lvl="1" eaLnBrk="1" hangingPunct="1">
              <a:lnSpc>
                <a:spcPct val="150000"/>
              </a:lnSpc>
            </a:pPr>
            <a:r>
              <a:rPr lang="zh-CN" altLang="en-US" sz="1800" dirty="0">
                <a:solidFill>
                  <a:srgbClr val="C00000"/>
                </a:solidFill>
                <a:cs typeface="Times New Roman" panose="02020603050405020304" pitchFamily="18" charset="0"/>
              </a:rPr>
              <a:t>改进生成过程，</a:t>
            </a:r>
            <a:r>
              <a:rPr lang="zh-CN" altLang="en-US" sz="1800" dirty="0">
                <a:solidFill>
                  <a:srgbClr val="000000"/>
                </a:solidFill>
                <a:cs typeface="Times New Roman" panose="02020603050405020304" pitchFamily="18" charset="0"/>
              </a:rPr>
              <a:t>使之只生成好的走步，如按棋谱的方法生成下一步；</a:t>
            </a:r>
          </a:p>
          <a:p>
            <a:pPr lvl="1" eaLnBrk="1" hangingPunct="1">
              <a:lnSpc>
                <a:spcPct val="150000"/>
              </a:lnSpc>
            </a:pPr>
            <a:r>
              <a:rPr lang="zh-CN" altLang="en-US" sz="1800" dirty="0">
                <a:solidFill>
                  <a:srgbClr val="C00000"/>
                </a:solidFill>
                <a:cs typeface="Times New Roman" panose="02020603050405020304" pitchFamily="18" charset="0"/>
              </a:rPr>
              <a:t>改进测试过程，</a:t>
            </a:r>
            <a:r>
              <a:rPr lang="zh-CN" altLang="en-US" sz="1800" dirty="0">
                <a:solidFill>
                  <a:srgbClr val="000000"/>
                </a:solidFill>
                <a:cs typeface="Times New Roman" panose="02020603050405020304" pitchFamily="18" charset="0"/>
              </a:rPr>
              <a:t>使最好的步骤能够及时被确认。 </a:t>
            </a:r>
            <a:endParaRPr lang="zh-CN" altLang="en-US" sz="1800" dirty="0"/>
          </a:p>
        </p:txBody>
      </p:sp>
      <p:sp>
        <p:nvSpPr>
          <p:cNvPr id="11268"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2A16502-3813-4188-9E2B-9762E3283762}" type="slidenum">
              <a:rPr kumimoji="0" lang="en-US" altLang="ja-JP" sz="1400" b="0" smtClean="0">
                <a:solidFill>
                  <a:srgbClr val="A50021"/>
                </a:solidFill>
              </a:rPr>
              <a:t>25</a:t>
            </a:fld>
            <a:endParaRPr kumimoji="0" lang="en-US" altLang="ja-JP" sz="1400" b="0">
              <a:solidFill>
                <a:srgbClr val="A50021"/>
              </a:solidFill>
            </a:endParaRPr>
          </a:p>
        </p:txBody>
      </p:sp>
      <p:sp>
        <p:nvSpPr>
          <p:cNvPr id="11269" name="内容占位符 2"/>
          <p:cNvSpPr txBox="1">
            <a:spLocks noChangeArrowheads="1"/>
          </p:cNvSpPr>
          <p:nvPr/>
        </p:nvSpPr>
        <p:spPr bwMode="auto">
          <a:xfrm>
            <a:off x="250825" y="2997061"/>
            <a:ext cx="8642350"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spcBef>
                <a:spcPct val="20000"/>
              </a:spcBef>
              <a:buClr>
                <a:schemeClr val="accent2"/>
              </a:buClr>
              <a:buFont typeface="Wingdings" panose="05000000000000000000" pitchFamily="2" charset="2"/>
              <a:buChar char="o"/>
              <a:defRPr kumimoji="1" sz="3000">
                <a:solidFill>
                  <a:schemeClr val="tx1"/>
                </a:solidFill>
                <a:latin typeface="Times New Roman" panose="02020603050405020304" pitchFamily="18" charset="0"/>
                <a:ea typeface="黑体" panose="02010609060101010101" pitchFamily="49" charset="-122"/>
              </a:defRPr>
            </a:lvl1pPr>
            <a:lvl2pPr marL="908050" indent="-436880">
              <a:spcBef>
                <a:spcPct val="20000"/>
              </a:spcBef>
              <a:buClr>
                <a:schemeClr val="accent2"/>
              </a:buClr>
              <a:buFont typeface="Wingdings" panose="05000000000000000000" pitchFamily="2" charset="2"/>
              <a:buChar char="n"/>
              <a:defRPr kumimoji="1" sz="2600">
                <a:solidFill>
                  <a:schemeClr val="folHlink"/>
                </a:solidFill>
                <a:latin typeface="Times New Roman" panose="02020603050405020304" pitchFamily="18" charset="0"/>
                <a:ea typeface="黑体" panose="02010609060101010101" pitchFamily="49" charset="-122"/>
              </a:defRPr>
            </a:lvl2pPr>
            <a:lvl3pPr marL="1304925" indent="-395605">
              <a:spcBef>
                <a:spcPct val="20000"/>
              </a:spcBef>
              <a:buClr>
                <a:schemeClr val="accent2"/>
              </a:buClr>
              <a:buFont typeface="Wingdings" panose="05000000000000000000" pitchFamily="2" charset="2"/>
              <a:buChar char="o"/>
              <a:defRPr kumimoji="1" sz="2300">
                <a:solidFill>
                  <a:srgbClr val="009900"/>
                </a:solidFill>
                <a:latin typeface="Times New Roman" panose="02020603050405020304" pitchFamily="18" charset="0"/>
                <a:ea typeface="黑体" panose="02010609060101010101" pitchFamily="49" charset="-122"/>
              </a:defRPr>
            </a:lvl3pPr>
            <a:lvl4pPr marL="1694180" indent="-387350">
              <a:spcBef>
                <a:spcPct val="20000"/>
              </a:spcBef>
              <a:buClr>
                <a:schemeClr val="accent2"/>
              </a:buClr>
              <a:buFont typeface="Wingdings" panose="05000000000000000000" pitchFamily="2" charset="2"/>
              <a:buChar char="n"/>
              <a:defRPr kumimoji="1" sz="2000">
                <a:solidFill>
                  <a:srgbClr val="0099CC"/>
                </a:solidFill>
                <a:latin typeface="Times New Roman" panose="02020603050405020304" pitchFamily="18" charset="0"/>
                <a:ea typeface="黑体" panose="02010609060101010101" pitchFamily="49" charset="-122"/>
              </a:defRPr>
            </a:lvl4pPr>
            <a:lvl5pPr marL="2094230" indent="-398780">
              <a:spcBef>
                <a:spcPct val="25000"/>
              </a:spcBef>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Times New Roman" panose="02020603050405020304" pitchFamily="18" charset="0"/>
                <a:ea typeface="黑体" panose="02010609060101010101" pitchFamily="49" charset="-122"/>
              </a:defRPr>
            </a:lvl9pPr>
          </a:lstStyle>
          <a:p>
            <a:pPr>
              <a:lnSpc>
                <a:spcPct val="150000"/>
              </a:lnSpc>
              <a:buClr>
                <a:srgbClr val="C00000"/>
              </a:buClr>
            </a:pPr>
            <a:r>
              <a:rPr lang="zh-CN" altLang="en-US" sz="2400" b="0" dirty="0"/>
              <a:t> 要达到上述目的有效途径是使用启发式方法引导搜索过程，使其只生成可能赢的走步。而这样的博弈程序应具备：</a:t>
            </a:r>
            <a:endParaRPr lang="en-US" altLang="zh-CN" sz="2400" b="0" dirty="0"/>
          </a:p>
          <a:p>
            <a:pPr lvl="1" eaLnBrk="1" hangingPunct="1">
              <a:lnSpc>
                <a:spcPct val="150000"/>
              </a:lnSpc>
              <a:buClr>
                <a:srgbClr val="C00000"/>
              </a:buClr>
            </a:pPr>
            <a:r>
              <a:rPr lang="zh-CN" altLang="en-US" sz="1800" b="0" dirty="0">
                <a:solidFill>
                  <a:schemeClr val="tx1"/>
                </a:solidFill>
                <a:cs typeface="Times New Roman" panose="02020603050405020304" pitchFamily="18" charset="0"/>
              </a:rPr>
              <a:t>一个好的（即只产生可能赢棋步骤的）生成过程。</a:t>
            </a:r>
          </a:p>
          <a:p>
            <a:pPr lvl="1" eaLnBrk="1" hangingPunct="1">
              <a:lnSpc>
                <a:spcPct val="150000"/>
              </a:lnSpc>
              <a:buClr>
                <a:srgbClr val="C00000"/>
              </a:buClr>
            </a:pPr>
            <a:r>
              <a:rPr lang="zh-CN" altLang="en-US" sz="1800" b="0" dirty="0">
                <a:solidFill>
                  <a:schemeClr val="tx1"/>
                </a:solidFill>
                <a:cs typeface="Times New Roman" panose="02020603050405020304" pitchFamily="18" charset="0"/>
              </a:rPr>
              <a:t>一个好的静态估计函数。</a:t>
            </a:r>
            <a:endParaRPr lang="en-US" altLang="zh-CN" sz="1800" b="0" dirty="0">
              <a:solidFill>
                <a:schemeClr val="tx1"/>
              </a:solidFill>
              <a:cs typeface="Times New Roman" panose="02020603050405020304" pitchFamily="18" charset="0"/>
            </a:endParaRPr>
          </a:p>
          <a:p>
            <a:pPr>
              <a:lnSpc>
                <a:spcPct val="150000"/>
              </a:lnSpc>
              <a:buClr>
                <a:srgbClr val="C00000"/>
              </a:buClr>
            </a:pPr>
            <a:r>
              <a:rPr lang="zh-CN" altLang="en-US" sz="2400" b="0" dirty="0">
                <a:solidFill>
                  <a:srgbClr val="000000"/>
                </a:solidFill>
              </a:rPr>
              <a:t>下面介绍博弈中两种最基本的搜索方法。</a:t>
            </a:r>
            <a:endParaRPr lang="zh-CN" altLang="en-US" sz="2400" b="0" dirty="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zh-CN" altLang="en-US" b="0" dirty="0"/>
              <a:t>博弈树</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r>
              <a:rPr lang="en-US" altLang="zh-CN" dirty="0"/>
              <a:t>1.4</a:t>
            </a:r>
            <a:r>
              <a:rPr lang="zh-CN" altLang="en-US" dirty="0"/>
              <a:t> 博弈树搜索</a:t>
            </a:r>
          </a:p>
        </p:txBody>
      </p:sp>
      <p:sp>
        <p:nvSpPr>
          <p:cNvPr id="12291" name="内容占位符 2"/>
          <p:cNvSpPr>
            <a:spLocks noGrp="1" noChangeArrowheads="1"/>
          </p:cNvSpPr>
          <p:nvPr>
            <p:ph idx="1"/>
          </p:nvPr>
        </p:nvSpPr>
        <p:spPr>
          <a:xfrm>
            <a:off x="0" y="1456689"/>
            <a:ext cx="4860925" cy="5362121"/>
          </a:xfrm>
        </p:spPr>
        <p:txBody>
          <a:bodyPr/>
          <a:lstStyle/>
          <a:p>
            <a:pPr>
              <a:lnSpc>
                <a:spcPct val="150000"/>
              </a:lnSpc>
            </a:pPr>
            <a:r>
              <a:rPr lang="zh-CN" altLang="en-US" sz="2400" dirty="0"/>
              <a:t>假设：</a:t>
            </a:r>
            <a:endParaRPr lang="en-US" altLang="zh-CN" sz="2400" dirty="0"/>
          </a:p>
          <a:p>
            <a:pPr lvl="1" eaLnBrk="1" hangingPunct="1">
              <a:lnSpc>
                <a:spcPct val="150000"/>
              </a:lnSpc>
            </a:pPr>
            <a:r>
              <a:rPr lang="zh-CN" altLang="en-US" sz="2000" dirty="0">
                <a:solidFill>
                  <a:schemeClr val="tx1"/>
                </a:solidFill>
                <a:cs typeface="Times New Roman" panose="02020603050405020304" pitchFamily="18" charset="0"/>
              </a:rPr>
              <a:t>玩家</a:t>
            </a: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和玩家</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的行动逐层交替；</a:t>
            </a:r>
          </a:p>
          <a:p>
            <a:pPr lvl="1" eaLnBrk="1" hangingPunct="1">
              <a:lnSpc>
                <a:spcPct val="150000"/>
              </a:lnSpc>
            </a:pP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的利益关系对立，即假设</a:t>
            </a: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要使分数更大，</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就要使分数更小；</a:t>
            </a:r>
          </a:p>
          <a:p>
            <a:pPr lvl="1" eaLnBrk="1" hangingPunct="1">
              <a:lnSpc>
                <a:spcPct val="150000"/>
              </a:lnSpc>
            </a:pPr>
            <a:r>
              <a:rPr lang="en-US" altLang="zh-CN" sz="2000" dirty="0">
                <a:solidFill>
                  <a:schemeClr val="tx1"/>
                </a:solidFill>
                <a:cs typeface="Times New Roman" panose="02020603050405020304" pitchFamily="18" charset="0"/>
              </a:rPr>
              <a:t>A</a:t>
            </a:r>
            <a:r>
              <a:rPr lang="zh-CN" altLang="en-US" sz="2000" dirty="0">
                <a:solidFill>
                  <a:schemeClr val="tx1"/>
                </a:solidFill>
                <a:cs typeface="Times New Roman" panose="02020603050405020304" pitchFamily="18" charset="0"/>
              </a:rPr>
              <a:t>和</a:t>
            </a:r>
            <a:r>
              <a:rPr lang="en-US" altLang="zh-CN" sz="2000" dirty="0">
                <a:solidFill>
                  <a:schemeClr val="tx1"/>
                </a:solidFill>
                <a:cs typeface="Times New Roman" panose="02020603050405020304" pitchFamily="18" charset="0"/>
              </a:rPr>
              <a:t>B</a:t>
            </a:r>
            <a:r>
              <a:rPr lang="zh-CN" altLang="en-US" sz="2000" dirty="0">
                <a:solidFill>
                  <a:schemeClr val="tx1"/>
                </a:solidFill>
                <a:cs typeface="Times New Roman" panose="02020603050405020304" pitchFamily="18" charset="0"/>
              </a:rPr>
              <a:t>均采取最优策略。</a:t>
            </a:r>
            <a:endParaRPr lang="zh-CN" altLang="en-US" dirty="0"/>
          </a:p>
          <a:p>
            <a:pPr>
              <a:lnSpc>
                <a:spcPct val="150000"/>
              </a:lnSpc>
            </a:pPr>
            <a:r>
              <a:rPr lang="en-US" altLang="zh-CN" sz="2400" dirty="0"/>
              <a:t>Minimax</a:t>
            </a:r>
            <a:r>
              <a:rPr lang="zh-CN" altLang="en-US" sz="2400" dirty="0"/>
              <a:t>搜索：找到博弈树中内部节点的值，其中</a:t>
            </a:r>
            <a:r>
              <a:rPr lang="en-US" altLang="zh-CN" sz="2400" dirty="0"/>
              <a:t>Max</a:t>
            </a:r>
            <a:r>
              <a:rPr lang="zh-CN" altLang="en-US" sz="2400" dirty="0"/>
              <a:t>节点（</a:t>
            </a:r>
            <a:r>
              <a:rPr lang="en-US" altLang="zh-CN" sz="2400" dirty="0"/>
              <a:t>A</a:t>
            </a:r>
            <a:r>
              <a:rPr lang="zh-CN" altLang="en-US" sz="2400" dirty="0"/>
              <a:t>）的每一步扩展要使收益最大，</a:t>
            </a:r>
            <a:r>
              <a:rPr lang="en-US" altLang="zh-CN" sz="2400" dirty="0"/>
              <a:t>Min</a:t>
            </a:r>
            <a:r>
              <a:rPr lang="zh-CN" altLang="en-US" sz="2400" dirty="0"/>
              <a:t>节点（</a:t>
            </a:r>
            <a:r>
              <a:rPr lang="en-US" altLang="zh-CN" sz="2400" dirty="0"/>
              <a:t>B</a:t>
            </a:r>
            <a:r>
              <a:rPr lang="zh-CN" altLang="en-US" sz="2400" dirty="0"/>
              <a:t>）的扩展要使收益最小。</a:t>
            </a:r>
          </a:p>
          <a:p>
            <a:pPr>
              <a:lnSpc>
                <a:spcPct val="150000"/>
              </a:lnSpc>
            </a:pPr>
            <a:endParaRPr lang="zh-CN" altLang="en-US" dirty="0"/>
          </a:p>
        </p:txBody>
      </p:sp>
      <p:sp>
        <p:nvSpPr>
          <p:cNvPr id="12292"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771AC9AE-0D0E-48B8-AE72-7473AFB21E52}" type="slidenum">
              <a:rPr kumimoji="0" lang="en-US" altLang="ja-JP" sz="1400" b="0" smtClean="0">
                <a:solidFill>
                  <a:srgbClr val="A50021"/>
                </a:solidFill>
              </a:rPr>
              <a:t>26</a:t>
            </a:fld>
            <a:endParaRPr kumimoji="0" lang="en-US" altLang="ja-JP" sz="1400" b="0">
              <a:solidFill>
                <a:srgbClr val="A50021"/>
              </a:solidFill>
            </a:endParaRPr>
          </a:p>
        </p:txBody>
      </p:sp>
      <p:pic>
        <p:nvPicPr>
          <p:cNvPr id="12293"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538" y="2093913"/>
            <a:ext cx="40957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3315"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320" name="标题 6"/>
          <p:cNvSpPr>
            <a:spLocks noGrp="1" noChangeArrowheads="1"/>
          </p:cNvSpPr>
          <p:nvPr>
            <p:ph type="title"/>
          </p:nvPr>
        </p:nvSpPr>
        <p:spPr/>
        <p:txBody>
          <a:bodyPr/>
          <a:lstStyle/>
          <a:p>
            <a:r>
              <a:rPr lang="en-US" altLang="zh-CN" dirty="0"/>
              <a:t>1.4</a:t>
            </a:r>
            <a:r>
              <a:rPr lang="zh-CN" altLang="en-US" dirty="0"/>
              <a:t> 博弈树搜索</a:t>
            </a:r>
          </a:p>
        </p:txBody>
      </p:sp>
      <p:sp>
        <p:nvSpPr>
          <p:cNvPr id="13321"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696771F9-2EE2-42B3-9F62-77AE513CB884}" type="slidenum">
              <a:rPr kumimoji="0" lang="en-US" altLang="ja-JP" sz="1400" b="0" smtClean="0">
                <a:solidFill>
                  <a:srgbClr val="A50021"/>
                </a:solidFill>
              </a:rPr>
              <a:t>27</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5363"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5364"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370" name="标题 7"/>
          <p:cNvSpPr>
            <a:spLocks noGrp="1" noChangeArrowheads="1"/>
          </p:cNvSpPr>
          <p:nvPr>
            <p:ph type="title"/>
          </p:nvPr>
        </p:nvSpPr>
        <p:spPr/>
        <p:txBody>
          <a:bodyPr/>
          <a:lstStyle/>
          <a:p>
            <a:r>
              <a:rPr lang="en-US" altLang="zh-CN" dirty="0"/>
              <a:t>1.4</a:t>
            </a:r>
            <a:r>
              <a:rPr lang="zh-CN" altLang="en-US" dirty="0"/>
              <a:t> 博弈树搜索</a:t>
            </a:r>
          </a:p>
        </p:txBody>
      </p:sp>
      <p:sp>
        <p:nvSpPr>
          <p:cNvPr id="15371" name="灯片编号占位符 3"/>
          <p:cNvSpPr>
            <a:spLocks noGrp="1"/>
          </p:cNvSpPr>
          <p:nvPr>
            <p:ph type="sldNum" sz="quarter" idx="10"/>
          </p:nvPr>
        </p:nvSpPr>
        <p:spPr>
          <a:xfrm>
            <a:off x="6983413" y="6421438"/>
            <a:ext cx="1981200" cy="3603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B3C4BAC3-C874-47B5-958B-2E3AF177ABF6}" type="slidenum">
              <a:rPr kumimoji="0" lang="en-US" altLang="ja-JP" sz="1400" b="0" smtClean="0">
                <a:solidFill>
                  <a:srgbClr val="A50021"/>
                </a:solidFill>
              </a:rPr>
              <a:t>28</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7411"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7412"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7413"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422" name="标题 8"/>
          <p:cNvSpPr>
            <a:spLocks noGrp="1" noChangeArrowheads="1"/>
          </p:cNvSpPr>
          <p:nvPr>
            <p:ph type="title"/>
          </p:nvPr>
        </p:nvSpPr>
        <p:spPr/>
        <p:txBody>
          <a:bodyPr/>
          <a:lstStyle/>
          <a:p>
            <a:r>
              <a:rPr lang="en-US" altLang="zh-CN" dirty="0"/>
              <a:t>1.4</a:t>
            </a:r>
            <a:r>
              <a:rPr lang="zh-CN" altLang="en-US" dirty="0"/>
              <a:t> 博弈树搜索</a:t>
            </a:r>
          </a:p>
        </p:txBody>
      </p:sp>
      <p:sp>
        <p:nvSpPr>
          <p:cNvPr id="1742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461B5957-347E-46DC-9A68-09F16308FB9C}" type="slidenum">
              <a:rPr kumimoji="0" lang="en-US" altLang="ja-JP" sz="1400" b="0" smtClean="0">
                <a:solidFill>
                  <a:srgbClr val="A50021"/>
                </a:solidFill>
              </a:rPr>
              <a:t>29</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3</a:t>
            </a:fld>
            <a:endParaRPr kumimoji="0" lang="en-US" altLang="ja-JP" sz="1400" b="0">
              <a:solidFill>
                <a:srgbClr val="A50021"/>
              </a:solidFill>
            </a:endParaRPr>
          </a:p>
        </p:txBody>
      </p:sp>
      <p:sp>
        <p:nvSpPr>
          <p:cNvPr id="2" name="内容占位符 1"/>
          <p:cNvSpPr>
            <a:spLocks noGrp="1"/>
          </p:cNvSpPr>
          <p:nvPr>
            <p:ph idx="1"/>
          </p:nvPr>
        </p:nvSpPr>
        <p:spPr/>
        <p:txBody>
          <a:bodyPr/>
          <a:lstStyle/>
          <a:p>
            <a:r>
              <a:rPr lang="zh-CN" altLang="en-US" dirty="0"/>
              <a:t>问题的定义</a:t>
            </a:r>
            <a:endParaRPr lang="en-US" altLang="zh-CN" dirty="0"/>
          </a:p>
          <a:p>
            <a:pPr lvl="1"/>
            <a:r>
              <a:rPr lang="zh-CN" altLang="en-US" dirty="0">
                <a:solidFill>
                  <a:schemeClr val="tx1"/>
                </a:solidFill>
              </a:rPr>
              <a:t>用</a:t>
            </a:r>
            <a:r>
              <a:rPr lang="en-US" altLang="zh-CN" dirty="0">
                <a:solidFill>
                  <a:schemeClr val="tx1"/>
                </a:solidFill>
              </a:rPr>
              <a:t>5</a:t>
            </a:r>
            <a:r>
              <a:rPr lang="zh-CN" altLang="en-US" dirty="0">
                <a:solidFill>
                  <a:schemeClr val="tx1"/>
                </a:solidFill>
              </a:rPr>
              <a:t>个组件形式化定义一个</a:t>
            </a:r>
            <a:r>
              <a:rPr lang="en-US" altLang="zh-CN" dirty="0">
                <a:solidFill>
                  <a:schemeClr val="tx1"/>
                </a:solidFill>
              </a:rPr>
              <a:t>search problem</a:t>
            </a:r>
            <a:r>
              <a:rPr lang="zh-CN" altLang="en-US" dirty="0"/>
              <a:t>：</a:t>
            </a:r>
            <a:endParaRPr lang="en-US" altLang="zh-CN" dirty="0"/>
          </a:p>
          <a:p>
            <a:pPr lvl="2">
              <a:buFont typeface="Wingdings" panose="05000000000000000000" pitchFamily="2" charset="2"/>
              <a:buChar char="l"/>
            </a:pPr>
            <a:r>
              <a:rPr lang="en-US" altLang="zh-CN" dirty="0">
                <a:solidFill>
                  <a:schemeClr val="tx1"/>
                </a:solidFill>
              </a:rPr>
              <a:t>Initial state </a:t>
            </a:r>
            <a:r>
              <a:rPr lang="zh-CN" altLang="en-US" dirty="0">
                <a:solidFill>
                  <a:schemeClr val="tx1"/>
                </a:solidFill>
              </a:rPr>
              <a:t>初始状态</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Actions </a:t>
            </a:r>
            <a:r>
              <a:rPr lang="zh-CN" altLang="en-US" dirty="0">
                <a:solidFill>
                  <a:schemeClr val="tx1"/>
                </a:solidFill>
              </a:rPr>
              <a:t>动作</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Transition model </a:t>
            </a:r>
            <a:r>
              <a:rPr lang="zh-CN" altLang="en-US" dirty="0">
                <a:solidFill>
                  <a:schemeClr val="tx1"/>
                </a:solidFill>
              </a:rPr>
              <a:t>转移模型</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Goal test </a:t>
            </a:r>
            <a:r>
              <a:rPr lang="zh-CN" altLang="en-US" dirty="0">
                <a:solidFill>
                  <a:schemeClr val="tx1"/>
                </a:solidFill>
              </a:rPr>
              <a:t>目标测试</a:t>
            </a:r>
            <a:endParaRPr lang="en-US" altLang="zh-CN" dirty="0">
              <a:solidFill>
                <a:schemeClr val="tx1"/>
              </a:solidFill>
            </a:endParaRPr>
          </a:p>
          <a:p>
            <a:pPr lvl="2">
              <a:buFont typeface="Wingdings" panose="05000000000000000000" pitchFamily="2" charset="2"/>
              <a:buChar char="l"/>
            </a:pPr>
            <a:r>
              <a:rPr lang="en-US" altLang="zh-CN" dirty="0">
                <a:solidFill>
                  <a:schemeClr val="tx1"/>
                </a:solidFill>
              </a:rPr>
              <a:t>Path cost </a:t>
            </a:r>
            <a:r>
              <a:rPr lang="zh-CN" altLang="en-US" dirty="0">
                <a:solidFill>
                  <a:schemeClr val="tx1"/>
                </a:solidFill>
              </a:rPr>
              <a:t>路径代价</a:t>
            </a:r>
            <a:endParaRPr lang="en-US" altLang="zh-CN" dirty="0">
              <a:solidFill>
                <a:schemeClr val="tx1"/>
              </a:solidFill>
            </a:endParaRPr>
          </a:p>
          <a:p>
            <a:pPr lvl="1"/>
            <a:r>
              <a:rPr lang="zh-CN" altLang="en-US" dirty="0">
                <a:solidFill>
                  <a:schemeClr val="tx1"/>
                </a:solidFill>
              </a:rPr>
              <a:t>问题的解（</a:t>
            </a:r>
            <a:r>
              <a:rPr lang="en-US" altLang="zh-CN" dirty="0">
                <a:solidFill>
                  <a:schemeClr val="tx1"/>
                </a:solidFill>
              </a:rPr>
              <a:t>solution</a:t>
            </a:r>
            <a:r>
              <a:rPr lang="zh-CN" altLang="en-US" dirty="0">
                <a:solidFill>
                  <a:schemeClr val="tx1"/>
                </a:solidFill>
              </a:rPr>
              <a:t>）的定义</a:t>
            </a:r>
            <a:endParaRPr lang="en-US" altLang="zh-CN" dirty="0">
              <a:solidFill>
                <a:schemeClr val="tx1"/>
              </a:solidFill>
            </a:endParaRPr>
          </a:p>
          <a:p>
            <a:pPr lvl="2"/>
            <a:r>
              <a:rPr lang="en-US" altLang="zh-CN" dirty="0">
                <a:solidFill>
                  <a:schemeClr val="tx1"/>
                </a:solidFill>
              </a:rPr>
              <a:t>A solution to a problem is an action sequence that leads from the initial state to a goal state.</a:t>
            </a:r>
            <a:endParaRPr lang="zh-CN" altLang="en-US" dirty="0">
              <a:solidFill>
                <a:schemeClr val="tx1"/>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19459"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0"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1"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19462" name="文本框 7"/>
          <p:cNvSpPr txBox="1">
            <a:spLocks noChangeArrowheads="1"/>
          </p:cNvSpPr>
          <p:nvPr/>
        </p:nvSpPr>
        <p:spPr bwMode="auto">
          <a:xfrm>
            <a:off x="5903913"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5765800" y="299878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9472" name="标题 17"/>
          <p:cNvSpPr>
            <a:spLocks noGrp="1" noChangeArrowheads="1"/>
          </p:cNvSpPr>
          <p:nvPr>
            <p:ph type="title"/>
          </p:nvPr>
        </p:nvSpPr>
        <p:spPr/>
        <p:txBody>
          <a:bodyPr/>
          <a:lstStyle/>
          <a:p>
            <a:r>
              <a:rPr lang="en-US" altLang="zh-CN" dirty="0"/>
              <a:t>1.4</a:t>
            </a:r>
            <a:r>
              <a:rPr lang="zh-CN" altLang="en-US" dirty="0"/>
              <a:t> 博弈树搜索</a:t>
            </a:r>
          </a:p>
        </p:txBody>
      </p:sp>
      <p:sp>
        <p:nvSpPr>
          <p:cNvPr id="1947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7671B9C-A388-42EB-8256-D430C3D5B621}" type="slidenum">
              <a:rPr kumimoji="0" lang="en-US" altLang="ja-JP" sz="1400" b="0" smtClean="0">
                <a:solidFill>
                  <a:srgbClr val="A50021"/>
                </a:solidFill>
              </a:rPr>
              <a:t>30</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30475" y="2117725"/>
            <a:ext cx="4083050" cy="3313113"/>
          </a:xfrm>
        </p:spPr>
      </p:pic>
      <p:sp>
        <p:nvSpPr>
          <p:cNvPr id="21507" name="文本框 2"/>
          <p:cNvSpPr txBox="1">
            <a:spLocks noChangeArrowheads="1"/>
          </p:cNvSpPr>
          <p:nvPr/>
        </p:nvSpPr>
        <p:spPr bwMode="auto">
          <a:xfrm>
            <a:off x="4614863" y="375285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08" name="文本框 5"/>
          <p:cNvSpPr txBox="1">
            <a:spLocks noChangeArrowheads="1"/>
          </p:cNvSpPr>
          <p:nvPr/>
        </p:nvSpPr>
        <p:spPr bwMode="auto">
          <a:xfrm>
            <a:off x="6210300" y="3752850"/>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09" name="文本框 6"/>
          <p:cNvSpPr txBox="1">
            <a:spLocks noChangeArrowheads="1"/>
          </p:cNvSpPr>
          <p:nvPr/>
        </p:nvSpPr>
        <p:spPr bwMode="auto">
          <a:xfrm>
            <a:off x="4260850"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10" name="文本框 7"/>
          <p:cNvSpPr txBox="1">
            <a:spLocks noChangeArrowheads="1"/>
          </p:cNvSpPr>
          <p:nvPr/>
        </p:nvSpPr>
        <p:spPr bwMode="auto">
          <a:xfrm>
            <a:off x="5903913" y="29337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21511" name="文本框 8"/>
          <p:cNvSpPr txBox="1">
            <a:spLocks noChangeArrowheads="1"/>
          </p:cNvSpPr>
          <p:nvPr/>
        </p:nvSpPr>
        <p:spPr bwMode="auto">
          <a:xfrm>
            <a:off x="4505325" y="2041525"/>
            <a:ext cx="546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n-US" altLang="zh-CN" sz="1800">
                <a:solidFill>
                  <a:schemeClr val="accent2"/>
                </a:solidFill>
              </a:rPr>
              <a:t>+10</a:t>
            </a:r>
            <a:endParaRPr lang="zh-CN" altLang="en-US" sz="1800">
              <a:solidFill>
                <a:schemeClr val="accent2"/>
              </a:solidFill>
            </a:endParaRPr>
          </a:p>
        </p:txBody>
      </p:sp>
      <p:sp>
        <p:nvSpPr>
          <p:cNvPr id="4" name="矩形 3"/>
          <p:cNvSpPr/>
          <p:nvPr/>
        </p:nvSpPr>
        <p:spPr>
          <a:xfrm>
            <a:off x="2982913" y="3008313"/>
            <a:ext cx="138112"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矩形 9"/>
          <p:cNvSpPr/>
          <p:nvPr/>
        </p:nvSpPr>
        <p:spPr>
          <a:xfrm>
            <a:off x="3768725" y="38179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p:nvSpPr>
        <p:spPr>
          <a:xfrm>
            <a:off x="4743450" y="460533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矩形 11"/>
          <p:cNvSpPr/>
          <p:nvPr/>
        </p:nvSpPr>
        <p:spPr>
          <a:xfrm>
            <a:off x="4459288" y="3822700"/>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矩形 12"/>
          <p:cNvSpPr/>
          <p:nvPr/>
        </p:nvSpPr>
        <p:spPr>
          <a:xfrm>
            <a:off x="4111625" y="3003550"/>
            <a:ext cx="138113"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矩形 13"/>
          <p:cNvSpPr/>
          <p:nvPr/>
        </p:nvSpPr>
        <p:spPr>
          <a:xfrm>
            <a:off x="5413375" y="38179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6396038" y="4600575"/>
            <a:ext cx="136525" cy="1635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5765800" y="2998788"/>
            <a:ext cx="138113"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6099175" y="383698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p:nvPr/>
        </p:nvSpPr>
        <p:spPr>
          <a:xfrm>
            <a:off x="4337050" y="2103438"/>
            <a:ext cx="136525" cy="1635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1522" name="标题 19"/>
          <p:cNvSpPr>
            <a:spLocks noGrp="1" noChangeArrowheads="1"/>
          </p:cNvSpPr>
          <p:nvPr>
            <p:ph type="title"/>
          </p:nvPr>
        </p:nvSpPr>
        <p:spPr/>
        <p:txBody>
          <a:bodyPr/>
          <a:lstStyle/>
          <a:p>
            <a:r>
              <a:rPr lang="en-US" altLang="zh-CN" dirty="0"/>
              <a:t>1.4</a:t>
            </a:r>
            <a:r>
              <a:rPr lang="zh-CN" altLang="en-US" dirty="0"/>
              <a:t> 博弈树搜索</a:t>
            </a:r>
          </a:p>
        </p:txBody>
      </p:sp>
      <p:sp>
        <p:nvSpPr>
          <p:cNvPr id="21523"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C6C7CDF6-1D85-4514-B4AF-7B8A9C005461}" type="slidenum">
              <a:rPr kumimoji="0" lang="en-US" altLang="ja-JP" sz="1400" b="0" smtClean="0">
                <a:solidFill>
                  <a:srgbClr val="A50021"/>
                </a:solidFill>
              </a:rPr>
              <a:t>31</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6395" y="1822813"/>
            <a:ext cx="7872413" cy="4076700"/>
          </a:xfrm>
        </p:spPr>
      </p:pic>
      <p:pic>
        <p:nvPicPr>
          <p:cNvPr id="23555"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8175" y="3687763"/>
            <a:ext cx="34258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标题 19"/>
          <p:cNvSpPr>
            <a:spLocks noGrp="1" noChangeArrowheads="1"/>
          </p:cNvSpPr>
          <p:nvPr>
            <p:ph type="title"/>
          </p:nvPr>
        </p:nvSpPr>
        <p:spPr/>
        <p:txBody>
          <a:bodyPr/>
          <a:lstStyle/>
          <a:p>
            <a:r>
              <a:rPr lang="en-US" altLang="zh-CN" dirty="0"/>
              <a:t>1.4</a:t>
            </a:r>
            <a:r>
              <a:rPr lang="zh-CN" altLang="en-US" dirty="0"/>
              <a:t> 博弈树搜索</a:t>
            </a:r>
          </a:p>
        </p:txBody>
      </p:sp>
      <p:sp>
        <p:nvSpPr>
          <p:cNvPr id="23557"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5F8BC2F3-ACB3-4095-95E4-F4BD3DB6C922}" type="slidenum">
              <a:rPr kumimoji="0" lang="en-US" altLang="ja-JP" sz="1400" b="0" smtClean="0">
                <a:solidFill>
                  <a:srgbClr val="A50021"/>
                </a:solidFill>
              </a:rPr>
              <a:t>32</a:t>
            </a:fld>
            <a:endParaRPr kumimoji="0" lang="en-US" altLang="ja-JP" sz="1400" b="0">
              <a:solidFill>
                <a:srgbClr val="A50021"/>
              </a:solidFill>
            </a:endParaRPr>
          </a:p>
        </p:txBody>
      </p:sp>
      <p:sp>
        <p:nvSpPr>
          <p:cNvPr id="3"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altLang="zh-CN" b="0" dirty="0"/>
              <a:t>Minimax</a:t>
            </a:r>
            <a:r>
              <a:rPr lang="zh-CN" altLang="en-US" b="0" dirty="0"/>
              <a:t>搜索</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1.4</a:t>
            </a:r>
            <a:r>
              <a:rPr lang="zh-CN" altLang="en-US" dirty="0"/>
              <a:t> 博弈树搜索</a:t>
            </a:r>
          </a:p>
        </p:txBody>
      </p:sp>
      <p:sp>
        <p:nvSpPr>
          <p:cNvPr id="25603" name="内容占位符 2"/>
          <p:cNvSpPr>
            <a:spLocks noGrp="1" noChangeArrowheads="1"/>
          </p:cNvSpPr>
          <p:nvPr>
            <p:ph idx="1"/>
          </p:nvPr>
        </p:nvSpPr>
        <p:spPr>
          <a:xfrm>
            <a:off x="250824" y="1411512"/>
            <a:ext cx="8893176" cy="4349206"/>
          </a:xfrm>
        </p:spPr>
        <p:txBody>
          <a:bodyPr/>
          <a:lstStyle/>
          <a:p>
            <a:pPr algn="just" eaLnBrk="1" hangingPunct="1">
              <a:lnSpc>
                <a:spcPct val="150000"/>
              </a:lnSpc>
            </a:pPr>
            <a:r>
              <a:rPr lang="en-US" altLang="zh-CN" sz="2400" dirty="0"/>
              <a:t>Minimax</a:t>
            </a:r>
            <a:r>
              <a:rPr lang="zh-CN" altLang="en-US" sz="2400" dirty="0"/>
              <a:t>搜索：随着博弈的进行，必须检查的游戏状态的数目呈指数增长；</a:t>
            </a:r>
            <a:endParaRPr lang="zh-CN" altLang="en-US" sz="2400" b="1" dirty="0">
              <a:cs typeface="Times New Roman" panose="02020603050405020304" pitchFamily="18" charset="0"/>
            </a:endParaRPr>
          </a:p>
          <a:p>
            <a:pPr lvl="1" eaLnBrk="1" hangingPunct="1">
              <a:lnSpc>
                <a:spcPct val="150000"/>
              </a:lnSpc>
            </a:pPr>
            <a:r>
              <a:rPr lang="zh-CN" altLang="en-US" sz="1800" b="1" dirty="0">
                <a:solidFill>
                  <a:schemeClr val="tx1"/>
                </a:solidFill>
                <a:cs typeface="Times New Roman" panose="02020603050405020304" pitchFamily="18" charset="0"/>
              </a:rPr>
              <a:t>我们只需要知道博弈过程所对应路径上的节点值；</a:t>
            </a:r>
            <a:endParaRPr lang="zh-CN" altLang="en-US" sz="1800" dirty="0">
              <a:solidFill>
                <a:schemeClr val="tx1"/>
              </a:solidFill>
            </a:endParaRPr>
          </a:p>
          <a:p>
            <a:pPr>
              <a:lnSpc>
                <a:spcPct val="150000"/>
              </a:lnSpc>
            </a:pPr>
            <a:r>
              <a:rPr lang="en-US" altLang="zh-CN" sz="2400" dirty="0"/>
              <a:t>Alpha-beta</a:t>
            </a:r>
            <a:r>
              <a:rPr lang="zh-CN" altLang="en-US" sz="2400" dirty="0"/>
              <a:t>剪枝：剪掉不可能影响决策的分支，尽可能地消除部分搜索树。</a:t>
            </a:r>
            <a:endParaRPr lang="en-US" altLang="zh-CN" sz="2400" dirty="0"/>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节点记录</a:t>
            </a:r>
            <a:r>
              <a:rPr lang="en-US" altLang="zh-CN" sz="1800" b="1" dirty="0">
                <a:solidFill>
                  <a:srgbClr val="000000"/>
                </a:solidFill>
                <a:cs typeface="Times New Roman" panose="02020603050405020304" pitchFamily="18" charset="0"/>
              </a:rPr>
              <a:t>alpha</a:t>
            </a:r>
            <a:r>
              <a:rPr lang="zh-CN" altLang="en-US" sz="1800" b="1" dirty="0">
                <a:solidFill>
                  <a:srgbClr val="000000"/>
                </a:solidFill>
                <a:cs typeface="Times New Roman" panose="02020603050405020304" pitchFamily="18" charset="0"/>
              </a:rPr>
              <a:t>值，</a:t>
            </a: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节点记录</a:t>
            </a:r>
            <a:r>
              <a:rPr lang="en-US" altLang="zh-CN" sz="1800" b="1" dirty="0">
                <a:solidFill>
                  <a:srgbClr val="000000"/>
                </a:solidFill>
                <a:cs typeface="Times New Roman" panose="02020603050405020304" pitchFamily="18" charset="0"/>
              </a:rPr>
              <a:t>beta</a:t>
            </a:r>
            <a:r>
              <a:rPr lang="zh-CN" altLang="en-US" sz="1800" b="1" dirty="0">
                <a:solidFill>
                  <a:srgbClr val="000000"/>
                </a:solidFill>
                <a:cs typeface="Times New Roman" panose="02020603050405020304" pitchFamily="18" charset="0"/>
              </a:rPr>
              <a:t>值</a:t>
            </a:r>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节点的</a:t>
            </a:r>
            <a:r>
              <a:rPr lang="en-US" altLang="zh-CN" sz="1800" b="1" dirty="0">
                <a:solidFill>
                  <a:srgbClr val="C00000"/>
                </a:solidFill>
                <a:cs typeface="Times New Roman" panose="02020603050405020304" pitchFamily="18" charset="0"/>
              </a:rPr>
              <a:t>alpha</a:t>
            </a:r>
            <a:r>
              <a:rPr lang="zh-CN" altLang="en-US" sz="1800" b="1" dirty="0">
                <a:solidFill>
                  <a:srgbClr val="C00000"/>
                </a:solidFill>
                <a:cs typeface="Times New Roman" panose="02020603050405020304" pitchFamily="18" charset="0"/>
              </a:rPr>
              <a:t>剪枝</a:t>
            </a:r>
            <a:r>
              <a:rPr lang="zh-CN" altLang="en-US" sz="1800" b="1" dirty="0">
                <a:solidFill>
                  <a:srgbClr val="000000"/>
                </a:solidFill>
                <a:cs typeface="Times New Roman" panose="02020603050405020304" pitchFamily="18" charset="0"/>
              </a:rPr>
              <a:t>：效益值 ≥ 任何祖先</a:t>
            </a: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节点的</a:t>
            </a:r>
            <a:r>
              <a:rPr lang="en-US" altLang="zh-CN" sz="1800" b="1" dirty="0">
                <a:solidFill>
                  <a:srgbClr val="000000"/>
                </a:solidFill>
                <a:cs typeface="Times New Roman" panose="02020603050405020304" pitchFamily="18" charset="0"/>
              </a:rPr>
              <a:t>beta</a:t>
            </a:r>
            <a:r>
              <a:rPr lang="zh-CN" altLang="en-US" sz="1800" b="1" dirty="0">
                <a:solidFill>
                  <a:srgbClr val="000000"/>
                </a:solidFill>
                <a:cs typeface="Times New Roman" panose="02020603050405020304" pitchFamily="18" charset="0"/>
              </a:rPr>
              <a:t>值</a:t>
            </a:r>
          </a:p>
          <a:p>
            <a:pPr lvl="1" eaLnBrk="1" hangingPunct="1">
              <a:lnSpc>
                <a:spcPct val="150000"/>
              </a:lnSpc>
              <a:buClr>
                <a:srgbClr val="CC0000"/>
              </a:buClr>
            </a:pPr>
            <a:r>
              <a:rPr lang="en-US" altLang="zh-CN" sz="1800" b="1" dirty="0">
                <a:solidFill>
                  <a:srgbClr val="000000"/>
                </a:solidFill>
                <a:cs typeface="Times New Roman" panose="02020603050405020304" pitchFamily="18" charset="0"/>
              </a:rPr>
              <a:t>Min</a:t>
            </a:r>
            <a:r>
              <a:rPr lang="zh-CN" altLang="en-US" sz="1800" b="1" dirty="0">
                <a:solidFill>
                  <a:srgbClr val="000000"/>
                </a:solidFill>
                <a:cs typeface="Times New Roman" panose="02020603050405020304" pitchFamily="18" charset="0"/>
              </a:rPr>
              <a:t>节点的</a:t>
            </a:r>
            <a:r>
              <a:rPr lang="en-US" altLang="zh-CN" sz="1800" b="1" dirty="0">
                <a:solidFill>
                  <a:srgbClr val="C00000"/>
                </a:solidFill>
                <a:cs typeface="Times New Roman" panose="02020603050405020304" pitchFamily="18" charset="0"/>
              </a:rPr>
              <a:t>beta</a:t>
            </a:r>
            <a:r>
              <a:rPr lang="zh-CN" altLang="en-US" sz="1800" b="1" dirty="0">
                <a:solidFill>
                  <a:srgbClr val="C00000"/>
                </a:solidFill>
                <a:cs typeface="Times New Roman" panose="02020603050405020304" pitchFamily="18" charset="0"/>
              </a:rPr>
              <a:t>剪枝</a:t>
            </a:r>
            <a:r>
              <a:rPr lang="zh-CN" altLang="en-US" sz="1800" b="1" dirty="0">
                <a:solidFill>
                  <a:srgbClr val="000000"/>
                </a:solidFill>
                <a:cs typeface="Times New Roman" panose="02020603050405020304" pitchFamily="18" charset="0"/>
              </a:rPr>
              <a:t>：效益值 ≤ 任何祖先</a:t>
            </a:r>
            <a:r>
              <a:rPr lang="en-US" altLang="zh-CN" sz="1800" b="1" dirty="0">
                <a:solidFill>
                  <a:srgbClr val="000000"/>
                </a:solidFill>
                <a:cs typeface="Times New Roman" panose="02020603050405020304" pitchFamily="18" charset="0"/>
              </a:rPr>
              <a:t>Max</a:t>
            </a:r>
            <a:r>
              <a:rPr lang="zh-CN" altLang="en-US" sz="1800" b="1" dirty="0">
                <a:solidFill>
                  <a:srgbClr val="000000"/>
                </a:solidFill>
                <a:cs typeface="Times New Roman" panose="02020603050405020304" pitchFamily="18" charset="0"/>
              </a:rPr>
              <a:t>节点的</a:t>
            </a:r>
            <a:r>
              <a:rPr lang="en-US" altLang="zh-CN" sz="1800" b="1" dirty="0">
                <a:solidFill>
                  <a:srgbClr val="000000"/>
                </a:solidFill>
                <a:cs typeface="Times New Roman" panose="02020603050405020304" pitchFamily="18" charset="0"/>
              </a:rPr>
              <a:t>alpha</a:t>
            </a:r>
            <a:r>
              <a:rPr lang="zh-CN" altLang="en-US" sz="1800" b="1" dirty="0">
                <a:solidFill>
                  <a:srgbClr val="000000"/>
                </a:solidFill>
                <a:cs typeface="Times New Roman" panose="02020603050405020304" pitchFamily="18" charset="0"/>
              </a:rPr>
              <a:t>值</a:t>
            </a:r>
          </a:p>
          <a:p>
            <a:pPr>
              <a:lnSpc>
                <a:spcPct val="150000"/>
              </a:lnSpc>
            </a:pPr>
            <a:endParaRPr lang="zh-CN" altLang="en-US" dirty="0"/>
          </a:p>
          <a:p>
            <a:pPr>
              <a:lnSpc>
                <a:spcPct val="150000"/>
              </a:lnSpc>
            </a:pPr>
            <a:endParaRPr lang="zh-CN" altLang="en-US" dirty="0"/>
          </a:p>
        </p:txBody>
      </p:sp>
      <p:sp>
        <p:nvSpPr>
          <p:cNvPr id="2560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1EC3489A-2824-44B0-BE00-CF27BC6FFCB2}" type="slidenum">
              <a:rPr kumimoji="0" lang="en-US" altLang="ja-JP" sz="1400" b="0" smtClean="0">
                <a:solidFill>
                  <a:srgbClr val="A50021"/>
                </a:solidFill>
              </a:rPr>
              <a:t>33</a:t>
            </a:fld>
            <a:endParaRPr kumimoji="0" lang="en-US" altLang="ja-JP" sz="1400" b="0">
              <a:solidFill>
                <a:srgbClr val="A50021"/>
              </a:solidFill>
            </a:endParaRP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pic>
        <p:nvPicPr>
          <p:cNvPr id="26626"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439277"/>
            <a:ext cx="796925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23562657-805A-492A-AF8E-A46C2B6BEBAE}" type="slidenum">
              <a:rPr kumimoji="0" lang="en-US" altLang="ja-JP" sz="1400" b="0" smtClean="0">
                <a:solidFill>
                  <a:srgbClr val="A50021"/>
                </a:solidFill>
              </a:rPr>
              <a:t>34</a:t>
            </a:fld>
            <a:endParaRPr kumimoji="0" lang="en-US" altLang="ja-JP" sz="1400" b="0">
              <a:solidFill>
                <a:srgbClr val="A50021"/>
              </a:solidFill>
            </a:endParaRPr>
          </a:p>
        </p:txBody>
      </p:sp>
      <p:sp>
        <p:nvSpPr>
          <p:cNvPr id="26628" name="标题 1"/>
          <p:cNvSpPr>
            <a:spLocks noGrp="1" noChangeArrowheads="1"/>
          </p:cNvSpPr>
          <p:nvPr>
            <p:ph type="title"/>
          </p:nvPr>
        </p:nvSpPr>
        <p:spPr/>
        <p:txBody>
          <a:bodyPr/>
          <a:lstStyle/>
          <a:p>
            <a:r>
              <a:rPr lang="en-US" altLang="zh-CN" dirty="0"/>
              <a:t>1.4</a:t>
            </a:r>
            <a:r>
              <a:rPr lang="zh-CN" altLang="en-US" dirty="0"/>
              <a:t> 博弈树搜索</a:t>
            </a:r>
          </a:p>
        </p:txBody>
      </p:sp>
      <p:sp>
        <p:nvSpPr>
          <p:cNvPr id="5" name="矩形 4"/>
          <p:cNvSpPr/>
          <p:nvPr/>
        </p:nvSpPr>
        <p:spPr>
          <a:xfrm>
            <a:off x="1069975" y="3807827"/>
            <a:ext cx="2074863" cy="496888"/>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6" name="矩形 5"/>
          <p:cNvSpPr/>
          <p:nvPr/>
        </p:nvSpPr>
        <p:spPr>
          <a:xfrm>
            <a:off x="1069975" y="6076365"/>
            <a:ext cx="2074863" cy="496887"/>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7" name="矩形 6"/>
          <p:cNvSpPr/>
          <p:nvPr/>
        </p:nvSpPr>
        <p:spPr>
          <a:xfrm>
            <a:off x="3046413" y="1764352"/>
            <a:ext cx="831850" cy="252412"/>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8" name="矩形 7"/>
          <p:cNvSpPr/>
          <p:nvPr/>
        </p:nvSpPr>
        <p:spPr>
          <a:xfrm>
            <a:off x="3213100" y="2515239"/>
            <a:ext cx="428625" cy="252413"/>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
        <p:nvSpPr>
          <p:cNvPr id="10" name="矩形 9"/>
          <p:cNvSpPr/>
          <p:nvPr/>
        </p:nvSpPr>
        <p:spPr>
          <a:xfrm>
            <a:off x="3144838" y="4788539"/>
            <a:ext cx="428625" cy="252413"/>
          </a:xfrm>
          <a:prstGeom prst="rect">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80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 name="椭圆 6"/>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椭圆 7"/>
          <p:cNvSpPr/>
          <p:nvPr/>
        </p:nvSpPr>
        <p:spPr>
          <a:xfrm>
            <a:off x="5708650"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9" name="椭圆 8"/>
          <p:cNvSpPr/>
          <p:nvPr/>
        </p:nvSpPr>
        <p:spPr>
          <a:xfrm>
            <a:off x="5038725"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0" name="椭圆 9"/>
          <p:cNvSpPr/>
          <p:nvPr/>
        </p:nvSpPr>
        <p:spPr>
          <a:xfrm>
            <a:off x="4527550"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椭圆 10"/>
          <p:cNvSpPr/>
          <p:nvPr/>
        </p:nvSpPr>
        <p:spPr>
          <a:xfrm>
            <a:off x="3957638" y="42132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椭圆 11"/>
          <p:cNvSpPr/>
          <p:nvPr/>
        </p:nvSpPr>
        <p:spPr>
          <a:xfrm>
            <a:off x="3444875" y="4221163"/>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 name="椭圆 12"/>
          <p:cNvSpPr/>
          <p:nvPr/>
        </p:nvSpPr>
        <p:spPr>
          <a:xfrm>
            <a:off x="2933700" y="4210050"/>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6" name="矩形 15"/>
          <p:cNvSpPr/>
          <p:nvPr/>
        </p:nvSpPr>
        <p:spPr>
          <a:xfrm>
            <a:off x="3678238" y="3384550"/>
            <a:ext cx="279400"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7" name="矩形 16"/>
          <p:cNvSpPr/>
          <p:nvPr/>
        </p:nvSpPr>
        <p:spPr>
          <a:xfrm>
            <a:off x="4743450"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8" name="矩形 17"/>
          <p:cNvSpPr/>
          <p:nvPr/>
        </p:nvSpPr>
        <p:spPr>
          <a:xfrm>
            <a:off x="5708650"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9038"/>
            <a:ext cx="214312"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sp>
        <p:nvSpPr>
          <p:cNvPr id="21" name="矩形 20"/>
          <p:cNvSpPr/>
          <p:nvPr/>
        </p:nvSpPr>
        <p:spPr>
          <a:xfrm>
            <a:off x="2438400" y="4999038"/>
            <a:ext cx="323850"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37" name="直接连接符 36"/>
          <p:cNvCxnSpPr>
            <a:endCxn id="6" idx="7"/>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7"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 idx="5"/>
            <a:endCxn id="16" idx="0"/>
          </p:cNvCxnSpPr>
          <p:nvPr/>
        </p:nvCxnSpPr>
        <p:spPr>
          <a:xfrm>
            <a:off x="3413125" y="3000375"/>
            <a:ext cx="404813"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7" idx="3"/>
            <a:endCxn id="17" idx="0"/>
          </p:cNvCxnSpPr>
          <p:nvPr/>
        </p:nvCxnSpPr>
        <p:spPr>
          <a:xfrm flipH="1">
            <a:off x="4883150" y="3000375"/>
            <a:ext cx="293688"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7" idx="5"/>
            <a:endCxn id="18" idx="0"/>
          </p:cNvCxnSpPr>
          <p:nvPr/>
        </p:nvCxnSpPr>
        <p:spPr>
          <a:xfrm>
            <a:off x="5394325" y="3000375"/>
            <a:ext cx="454025"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2"/>
            <a:endCxn id="13" idx="0"/>
          </p:cNvCxnSpPr>
          <p:nvPr/>
        </p:nvCxnSpPr>
        <p:spPr>
          <a:xfrm>
            <a:off x="2760663" y="3641725"/>
            <a:ext cx="327025"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6" idx="2"/>
            <a:endCxn id="12" idx="0"/>
          </p:cNvCxnSpPr>
          <p:nvPr/>
        </p:nvCxnSpPr>
        <p:spPr>
          <a:xfrm flipH="1">
            <a:off x="3597275" y="3633788"/>
            <a:ext cx="220663" cy="587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6" idx="2"/>
            <a:endCxn id="11" idx="0"/>
          </p:cNvCxnSpPr>
          <p:nvPr/>
        </p:nvCxnSpPr>
        <p:spPr>
          <a:xfrm>
            <a:off x="3817938" y="3633788"/>
            <a:ext cx="293687"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7" idx="2"/>
            <a:endCxn id="10" idx="0"/>
          </p:cNvCxnSpPr>
          <p:nvPr/>
        </p:nvCxnSpPr>
        <p:spPr>
          <a:xfrm flipH="1">
            <a:off x="4679950" y="3641725"/>
            <a:ext cx="203200"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17" idx="2"/>
            <a:endCxn id="9" idx="0"/>
          </p:cNvCxnSpPr>
          <p:nvPr/>
        </p:nvCxnSpPr>
        <p:spPr>
          <a:xfrm>
            <a:off x="4883150" y="3641725"/>
            <a:ext cx="30956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18" idx="2"/>
            <a:endCxn id="8" idx="0"/>
          </p:cNvCxnSpPr>
          <p:nvPr/>
        </p:nvCxnSpPr>
        <p:spPr>
          <a:xfrm>
            <a:off x="5848350" y="3641725"/>
            <a:ext cx="14288"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14" idx="4"/>
            <a:endCxn id="21" idx="0"/>
          </p:cNvCxnSpPr>
          <p:nvPr/>
        </p:nvCxnSpPr>
        <p:spPr>
          <a:xfrm>
            <a:off x="2527300" y="4529138"/>
            <a:ext cx="730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3" idx="4"/>
          </p:cNvCxnSpPr>
          <p:nvPr/>
        </p:nvCxnSpPr>
        <p:spPr>
          <a:xfrm flipH="1">
            <a:off x="2944813" y="4518025"/>
            <a:ext cx="14287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3" idx="4"/>
          </p:cNvCxnSpPr>
          <p:nvPr/>
        </p:nvCxnSpPr>
        <p:spPr>
          <a:xfrm>
            <a:off x="3087688" y="4518025"/>
            <a:ext cx="131762"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0" idx="4"/>
          </p:cNvCxnSpPr>
          <p:nvPr/>
        </p:nvCxnSpPr>
        <p:spPr>
          <a:xfrm flipH="1">
            <a:off x="4613275" y="4527550"/>
            <a:ext cx="6667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 idx="4"/>
          </p:cNvCxnSpPr>
          <p:nvPr/>
        </p:nvCxnSpPr>
        <p:spPr>
          <a:xfrm>
            <a:off x="4679950" y="4527550"/>
            <a:ext cx="188913"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8" idx="4"/>
          </p:cNvCxnSpPr>
          <p:nvPr/>
        </p:nvCxnSpPr>
        <p:spPr>
          <a:xfrm flipH="1">
            <a:off x="5768975" y="4527550"/>
            <a:ext cx="93663" cy="460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 idx="4"/>
          </p:cNvCxnSpPr>
          <p:nvPr/>
        </p:nvCxnSpPr>
        <p:spPr>
          <a:xfrm>
            <a:off x="5862638" y="4527550"/>
            <a:ext cx="150812" cy="460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2824163" y="4997450"/>
            <a:ext cx="265112"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04" name="矩形 103"/>
          <p:cNvSpPr/>
          <p:nvPr/>
        </p:nvSpPr>
        <p:spPr>
          <a:xfrm>
            <a:off x="3143250" y="4997450"/>
            <a:ext cx="29686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12</a:t>
            </a:r>
            <a:endParaRPr lang="zh-CN" altLang="en-US" sz="825" dirty="0">
              <a:solidFill>
                <a:schemeClr val="tx1"/>
              </a:solidFill>
            </a:endParaRPr>
          </a:p>
        </p:txBody>
      </p:sp>
      <p:sp>
        <p:nvSpPr>
          <p:cNvPr id="105" name="矩形 104"/>
          <p:cNvSpPr/>
          <p:nvPr/>
        </p:nvSpPr>
        <p:spPr>
          <a:xfrm>
            <a:off x="3459163" y="4997450"/>
            <a:ext cx="306387"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107" name="矩形 106"/>
          <p:cNvSpPr/>
          <p:nvPr/>
        </p:nvSpPr>
        <p:spPr>
          <a:xfrm>
            <a:off x="3825875" y="4997450"/>
            <a:ext cx="29051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25</a:t>
            </a:r>
            <a:endParaRPr lang="zh-CN" altLang="en-US" sz="825" dirty="0">
              <a:solidFill>
                <a:schemeClr val="tx1"/>
              </a:solidFill>
            </a:endParaRPr>
          </a:p>
        </p:txBody>
      </p:sp>
      <p:cxnSp>
        <p:nvCxnSpPr>
          <p:cNvPr id="112" name="直接连接符 111"/>
          <p:cNvCxnSpPr>
            <a:stCxn id="12" idx="4"/>
            <a:endCxn id="105" idx="0"/>
          </p:cNvCxnSpPr>
          <p:nvPr/>
        </p:nvCxnSpPr>
        <p:spPr>
          <a:xfrm>
            <a:off x="3598863" y="4527550"/>
            <a:ext cx="12700"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168775" y="4997450"/>
            <a:ext cx="265113"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0</a:t>
            </a:r>
            <a:endParaRPr lang="zh-CN" altLang="en-US" sz="825" dirty="0">
              <a:solidFill>
                <a:schemeClr val="tx1"/>
              </a:solidFill>
            </a:endParaRPr>
          </a:p>
        </p:txBody>
      </p:sp>
      <p:cxnSp>
        <p:nvCxnSpPr>
          <p:cNvPr id="115" name="直接连接符 114"/>
          <p:cNvCxnSpPr>
            <a:stCxn id="11" idx="4"/>
            <a:endCxn id="107" idx="0"/>
          </p:cNvCxnSpPr>
          <p:nvPr/>
        </p:nvCxnSpPr>
        <p:spPr>
          <a:xfrm flipH="1">
            <a:off x="3970338" y="4519613"/>
            <a:ext cx="141287" cy="477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 idx="4"/>
            <a:endCxn id="113" idx="0"/>
          </p:cNvCxnSpPr>
          <p:nvPr/>
        </p:nvCxnSpPr>
        <p:spPr>
          <a:xfrm>
            <a:off x="4111625" y="4519613"/>
            <a:ext cx="190500" cy="477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4502150" y="4999038"/>
            <a:ext cx="206375"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19" name="矩形 118"/>
          <p:cNvSpPr/>
          <p:nvPr/>
        </p:nvSpPr>
        <p:spPr>
          <a:xfrm>
            <a:off x="4784725" y="4999038"/>
            <a:ext cx="188913"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5</a:t>
            </a:r>
            <a:endParaRPr lang="zh-CN" altLang="en-US" sz="825" dirty="0">
              <a:solidFill>
                <a:schemeClr val="tx1"/>
              </a:solidFill>
            </a:endParaRPr>
          </a:p>
        </p:txBody>
      </p:sp>
      <p:sp>
        <p:nvSpPr>
          <p:cNvPr id="120" name="矩形 119"/>
          <p:cNvSpPr/>
          <p:nvPr/>
        </p:nvSpPr>
        <p:spPr>
          <a:xfrm>
            <a:off x="5119688" y="4999038"/>
            <a:ext cx="214312"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124" name="直接连接符 123"/>
          <p:cNvCxnSpPr>
            <a:stCxn id="9" idx="4"/>
            <a:endCxn id="120" idx="0"/>
          </p:cNvCxnSpPr>
          <p:nvPr/>
        </p:nvCxnSpPr>
        <p:spPr>
          <a:xfrm>
            <a:off x="5192713" y="4527550"/>
            <a:ext cx="34925" cy="471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5646738" y="4999038"/>
            <a:ext cx="215900" cy="193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127" name="矩形 126"/>
          <p:cNvSpPr/>
          <p:nvPr/>
        </p:nvSpPr>
        <p:spPr>
          <a:xfrm>
            <a:off x="5949950" y="4997450"/>
            <a:ext cx="306388" cy="195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14</a:t>
            </a:r>
            <a:endParaRPr lang="zh-CN" altLang="en-US" sz="825" dirty="0">
              <a:solidFill>
                <a:schemeClr val="tx1"/>
              </a:solidFill>
            </a:endParaRPr>
          </a:p>
        </p:txBody>
      </p:sp>
      <p:sp>
        <p:nvSpPr>
          <p:cNvPr id="28725" name="文本框 18"/>
          <p:cNvSpPr txBox="1">
            <a:spLocks noChangeArrowheads="1"/>
          </p:cNvSpPr>
          <p:nvPr/>
        </p:nvSpPr>
        <p:spPr bwMode="auto">
          <a:xfrm>
            <a:off x="7354888" y="2435225"/>
            <a:ext cx="1679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zh-CN" altLang="en-US" sz="1800"/>
              <a:t>方形：</a:t>
            </a:r>
            <a:r>
              <a:rPr lang="en-US" altLang="zh-CN" sz="1800"/>
              <a:t>Max</a:t>
            </a:r>
            <a:r>
              <a:rPr lang="zh-CN" altLang="en-US" sz="1800"/>
              <a:t>节点</a:t>
            </a:r>
            <a:endParaRPr lang="en-US" altLang="zh-CN" sz="1800"/>
          </a:p>
          <a:p>
            <a:r>
              <a:rPr lang="zh-CN" altLang="en-US" sz="1800"/>
              <a:t>圆形：</a:t>
            </a:r>
            <a:r>
              <a:rPr lang="en-US" altLang="zh-CN" sz="1800"/>
              <a:t>Min</a:t>
            </a:r>
            <a:r>
              <a:rPr lang="zh-CN" altLang="en-US" sz="1800"/>
              <a:t>节点</a:t>
            </a:r>
          </a:p>
        </p:txBody>
      </p:sp>
      <p:sp>
        <p:nvSpPr>
          <p:cNvPr id="28726" name="文本框 55"/>
          <p:cNvSpPr txBox="1">
            <a:spLocks noChangeArrowheads="1"/>
          </p:cNvSpPr>
          <p:nvPr/>
        </p:nvSpPr>
        <p:spPr bwMode="auto">
          <a:xfrm>
            <a:off x="366713" y="5429250"/>
            <a:ext cx="7769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zh-CN" altLang="en-US" sz="1800"/>
              <a:t>请写出对该博弈树进行搜索的过程，要求使用结合</a:t>
            </a:r>
            <a:r>
              <a:rPr lang="en-US" altLang="zh-CN" sz="1800">
                <a:cs typeface="Times New Roman" panose="02020603050405020304" pitchFamily="18" charset="0"/>
              </a:rPr>
              <a:t>Alpha-beta</a:t>
            </a:r>
            <a:r>
              <a:rPr lang="zh-CN" altLang="en-US" sz="1800"/>
              <a:t>剪枝的深度优先</a:t>
            </a:r>
            <a:r>
              <a:rPr lang="en-US" altLang="zh-CN" sz="1800">
                <a:cs typeface="Times New Roman" panose="02020603050405020304" pitchFamily="18" charset="0"/>
              </a:rPr>
              <a:t>Minimax</a:t>
            </a:r>
            <a:r>
              <a:rPr lang="zh-CN" altLang="en-US" sz="1800"/>
              <a:t>算法。</a:t>
            </a:r>
            <a:endParaRPr lang="en-US" altLang="zh-CN" sz="1800"/>
          </a:p>
        </p:txBody>
      </p:sp>
      <p:sp>
        <p:nvSpPr>
          <p:cNvPr id="28727" name="标题 4"/>
          <p:cNvSpPr>
            <a:spLocks noGrp="1" noChangeArrowheads="1"/>
          </p:cNvSpPr>
          <p:nvPr>
            <p:ph type="title"/>
          </p:nvPr>
        </p:nvSpPr>
        <p:spPr/>
        <p:txBody>
          <a:bodyPr/>
          <a:lstStyle/>
          <a:p>
            <a:r>
              <a:rPr lang="en-US" altLang="zh-CN" dirty="0"/>
              <a:t>1.4</a:t>
            </a:r>
            <a:r>
              <a:rPr lang="zh-CN" altLang="en-US" dirty="0"/>
              <a:t> 博弈树搜索</a:t>
            </a: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7450"/>
            <a:ext cx="214312" cy="1857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2"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4" name="文本框 62"/>
          <p:cNvSpPr txBox="1">
            <a:spLocks noChangeArrowheads="1"/>
          </p:cNvSpPr>
          <p:nvPr/>
        </p:nvSpPr>
        <p:spPr bwMode="auto">
          <a:xfrm>
            <a:off x="1862138" y="4270375"/>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0735" name="标题 6"/>
          <p:cNvSpPr>
            <a:spLocks noGrp="1" noChangeArrowheads="1"/>
          </p:cNvSpPr>
          <p:nvPr>
            <p:ph type="title"/>
          </p:nvPr>
        </p:nvSpPr>
        <p:spPr/>
        <p:txBody>
          <a:bodyPr/>
          <a:lstStyle/>
          <a:p>
            <a:r>
              <a:rPr lang="en-US" altLang="zh-CN" dirty="0"/>
              <a:t>1.4</a:t>
            </a:r>
            <a:r>
              <a:rPr lang="zh-CN" altLang="en-US" dirty="0"/>
              <a:t> 博弈树搜索</a:t>
            </a: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 name="椭圆 13"/>
          <p:cNvSpPr/>
          <p:nvPr/>
        </p:nvSpPr>
        <p:spPr>
          <a:xfrm>
            <a:off x="2373313" y="4222750"/>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 name="矩形 14"/>
          <p:cNvSpPr/>
          <p:nvPr/>
        </p:nvSpPr>
        <p:spPr>
          <a:xfrm>
            <a:off x="2620963" y="339407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20" name="矩形 19"/>
          <p:cNvSpPr/>
          <p:nvPr/>
        </p:nvSpPr>
        <p:spPr>
          <a:xfrm>
            <a:off x="2201863" y="4997450"/>
            <a:ext cx="214312" cy="1857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0375"/>
            <a:ext cx="4365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1725"/>
            <a:ext cx="233363" cy="581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9138"/>
            <a:ext cx="217487"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79"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2780"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2781" name="标题 6"/>
          <p:cNvSpPr>
            <a:spLocks noGrp="1" noChangeArrowheads="1"/>
          </p:cNvSpPr>
          <p:nvPr>
            <p:ph type="title"/>
          </p:nvPr>
        </p:nvSpPr>
        <p:spPr/>
        <p:txBody>
          <a:bodyPr/>
          <a:lstStyle/>
          <a:p>
            <a:r>
              <a:rPr lang="en-US" altLang="zh-CN" dirty="0"/>
              <a:t>1.4</a:t>
            </a:r>
            <a:r>
              <a:rPr lang="zh-CN" altLang="en-US" dirty="0"/>
              <a:t> 博弈树搜索</a:t>
            </a:r>
          </a:p>
        </p:txBody>
      </p:sp>
      <p:sp>
        <p:nvSpPr>
          <p:cNvPr id="32782"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3278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27"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30" name="标题 6"/>
          <p:cNvSpPr>
            <a:spLocks noGrp="1" noChangeArrowheads="1"/>
          </p:cNvSpPr>
          <p:nvPr>
            <p:ph type="title"/>
          </p:nvPr>
        </p:nvSpPr>
        <p:spPr/>
        <p:txBody>
          <a:bodyPr/>
          <a:lstStyle/>
          <a:p>
            <a:r>
              <a:rPr lang="en-US" altLang="zh-CN" dirty="0"/>
              <a:t>1.4</a:t>
            </a:r>
            <a:r>
              <a:rPr lang="zh-CN" altLang="en-US" dirty="0"/>
              <a:t> 博弈树搜索</a:t>
            </a:r>
          </a:p>
        </p:txBody>
      </p:sp>
      <p:sp>
        <p:nvSpPr>
          <p:cNvPr id="3483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4832"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4833" name="文本框 61"/>
          <p:cNvSpPr txBox="1">
            <a:spLocks noChangeArrowheads="1"/>
          </p:cNvSpPr>
          <p:nvPr/>
        </p:nvSpPr>
        <p:spPr bwMode="auto">
          <a:xfrm>
            <a:off x="2111375" y="33718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75"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36876"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79" name="标题 6"/>
          <p:cNvSpPr>
            <a:spLocks noGrp="1" noChangeArrowheads="1"/>
          </p:cNvSpPr>
          <p:nvPr>
            <p:ph type="title"/>
          </p:nvPr>
        </p:nvSpPr>
        <p:spPr/>
        <p:txBody>
          <a:bodyPr/>
          <a:lstStyle/>
          <a:p>
            <a:r>
              <a:rPr lang="en-US" altLang="zh-CN" dirty="0"/>
              <a:t>1.4</a:t>
            </a:r>
            <a:r>
              <a:rPr lang="zh-CN" altLang="en-US" dirty="0"/>
              <a:t> 博弈树搜索</a:t>
            </a:r>
          </a:p>
        </p:txBody>
      </p:sp>
      <p:sp>
        <p:nvSpPr>
          <p:cNvPr id="36880"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6881"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4</a:t>
            </a:fld>
            <a:endParaRPr kumimoji="0" lang="en-US" altLang="ja-JP" sz="1400" b="0">
              <a:solidFill>
                <a:srgbClr val="A50021"/>
              </a:solidFill>
            </a:endParaRPr>
          </a:p>
        </p:txBody>
      </p:sp>
      <p:sp>
        <p:nvSpPr>
          <p:cNvPr id="2" name="内容占位符 1"/>
          <p:cNvSpPr>
            <a:spLocks noGrp="1"/>
          </p:cNvSpPr>
          <p:nvPr>
            <p:ph idx="1"/>
          </p:nvPr>
        </p:nvSpPr>
        <p:spPr/>
        <p:txBody>
          <a:bodyPr/>
          <a:lstStyle/>
          <a:p>
            <a:r>
              <a:rPr lang="zh-CN" altLang="en-US" dirty="0"/>
              <a:t>举例</a:t>
            </a: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0" y="1933597"/>
            <a:ext cx="7436973" cy="4650829"/>
          </a:xfrm>
          <a:prstGeom prst="rect">
            <a:avLst/>
          </a:prstGeom>
        </p:spPr>
      </p:pic>
      <p:sp>
        <p:nvSpPr>
          <p:cNvPr id="4" name="文本框 3"/>
          <p:cNvSpPr txBox="1"/>
          <p:nvPr/>
        </p:nvSpPr>
        <p:spPr>
          <a:xfrm>
            <a:off x="4911367" y="879772"/>
            <a:ext cx="4383464" cy="2289858"/>
          </a:xfrm>
          <a:prstGeom prst="rect">
            <a:avLst/>
          </a:prstGeom>
          <a:noFill/>
        </p:spPr>
        <p:txBody>
          <a:bodyPr wrap="square" rtlCol="0">
            <a:spAutoFit/>
          </a:bodyPr>
          <a:lstStyle/>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States</a:t>
            </a:r>
            <a:r>
              <a:rPr lang="en-US" altLang="zh-CN" sz="1600" dirty="0">
                <a:latin typeface="+mn-lt"/>
                <a:ea typeface="+mn-ea"/>
              </a:rPr>
              <a:t>: the various cities you could be located in.</a:t>
            </a:r>
            <a:endParaRPr lang="zh-CN" altLang="zh-CN" sz="1600" dirty="0">
              <a:latin typeface="+mn-lt"/>
              <a:ea typeface="+mn-ea"/>
            </a:endParaRPr>
          </a:p>
          <a:p>
            <a:pPr marL="17399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Actions</a:t>
            </a:r>
            <a:r>
              <a:rPr lang="en-US" altLang="zh-CN" sz="1600" dirty="0">
                <a:latin typeface="+mn-lt"/>
                <a:ea typeface="+mn-ea"/>
              </a:rPr>
              <a:t>: drive between neighboring cities.</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Initial state</a:t>
            </a:r>
            <a:r>
              <a:rPr lang="en-US" altLang="zh-CN" sz="1600" dirty="0">
                <a:latin typeface="+mn-lt"/>
                <a:ea typeface="+mn-ea"/>
              </a:rPr>
              <a:t>: in Arad</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Goal</a:t>
            </a:r>
            <a:r>
              <a:rPr lang="en-US" altLang="zh-CN" sz="1600" dirty="0">
                <a:latin typeface="+mn-lt"/>
                <a:ea typeface="+mn-ea"/>
              </a:rPr>
              <a:t>: in Bucharest</a:t>
            </a:r>
            <a:endParaRPr lang="zh-CN" altLang="zh-CN" sz="1600" dirty="0">
              <a:latin typeface="+mn-lt"/>
              <a:ea typeface="+mn-ea"/>
            </a:endParaRPr>
          </a:p>
          <a:p>
            <a:pPr marL="285750" lvl="0" indent="-285750">
              <a:spcBef>
                <a:spcPct val="20000"/>
              </a:spcBef>
              <a:buClr>
                <a:srgbClr val="C00000"/>
              </a:buClr>
              <a:buFont typeface="Wingdings" panose="05000000000000000000" pitchFamily="2" charset="2"/>
              <a:buChar char="l"/>
            </a:pPr>
            <a:r>
              <a:rPr lang="en-US" altLang="zh-CN" sz="1600" dirty="0">
                <a:solidFill>
                  <a:schemeClr val="accent6"/>
                </a:solidFill>
                <a:latin typeface="+mn-lt"/>
                <a:ea typeface="+mn-ea"/>
              </a:rPr>
              <a:t>Solution</a:t>
            </a:r>
            <a:r>
              <a:rPr lang="en-US" altLang="zh-CN" sz="1600" dirty="0">
                <a:latin typeface="+mn-lt"/>
                <a:ea typeface="+mn-ea"/>
              </a:rPr>
              <a:t>: the route, the sequence of cities to travel through to get to Bucharest.</a:t>
            </a:r>
            <a:endParaRPr lang="zh-CN" altLang="zh-CN" sz="1600" dirty="0">
              <a:latin typeface="+mn-lt"/>
              <a:ea typeface="+mn-ea"/>
            </a:endParaRPr>
          </a:p>
          <a:p>
            <a:pPr marL="514350" indent="-514350">
              <a:buFont typeface="Wingdings" panose="05000000000000000000" pitchFamily="2" charset="2"/>
              <a:buChar char="Ø"/>
            </a:pPr>
            <a:endParaRPr lang="zh-CN" altLang="en-US" sz="1800" dirty="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923"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38924"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38931"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p>
          <a:p>
            <a:r>
              <a:rPr lang="el-GR" altLang="zh-CN" sz="900"/>
              <a:t>α</a:t>
            </a:r>
            <a:r>
              <a:rPr lang="en-US" altLang="zh-CN" sz="900"/>
              <a:t> = 3</a:t>
            </a:r>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38935" name="标题 6"/>
          <p:cNvSpPr>
            <a:spLocks noGrp="1" noChangeArrowheads="1"/>
          </p:cNvSpPr>
          <p:nvPr>
            <p:ph type="title"/>
          </p:nvPr>
        </p:nvSpPr>
        <p:spPr/>
        <p:txBody>
          <a:bodyPr/>
          <a:lstStyle/>
          <a:p>
            <a:r>
              <a:rPr lang="en-US" altLang="zh-CN" dirty="0"/>
              <a:t>1.4</a:t>
            </a:r>
            <a:r>
              <a:rPr lang="zh-CN" altLang="en-US" dirty="0"/>
              <a:t> 博弈树搜索</a:t>
            </a:r>
          </a:p>
        </p:txBody>
      </p:sp>
      <p:sp>
        <p:nvSpPr>
          <p:cNvPr id="38936"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38937"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971"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a:t>
            </a:r>
            <a:r>
              <a:rPr lang="zh-CN" altLang="en-US" sz="900"/>
              <a:t>∞</a:t>
            </a:r>
            <a:endParaRPr lang="en-US" altLang="zh-CN" sz="900"/>
          </a:p>
        </p:txBody>
      </p:sp>
      <p:sp>
        <p:nvSpPr>
          <p:cNvPr id="40972"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40973"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0980"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p>
          <a:p>
            <a:r>
              <a:rPr lang="el-GR" altLang="zh-CN" sz="900"/>
              <a:t>α</a:t>
            </a:r>
            <a:r>
              <a:rPr lang="en-US" altLang="zh-CN" sz="900"/>
              <a:t> = 3</a:t>
            </a:r>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990" name="标题 6"/>
          <p:cNvSpPr>
            <a:spLocks noGrp="1" noChangeArrowheads="1"/>
          </p:cNvSpPr>
          <p:nvPr>
            <p:ph type="title"/>
          </p:nvPr>
        </p:nvSpPr>
        <p:spPr/>
        <p:txBody>
          <a:bodyPr/>
          <a:lstStyle/>
          <a:p>
            <a:r>
              <a:rPr lang="en-US" altLang="zh-CN" dirty="0"/>
              <a:t>1.4</a:t>
            </a:r>
            <a:r>
              <a:rPr lang="zh-CN" altLang="en-US" dirty="0"/>
              <a:t> 博弈树搜索</a:t>
            </a:r>
          </a:p>
        </p:txBody>
      </p:sp>
      <p:sp>
        <p:nvSpPr>
          <p:cNvPr id="40991"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a:t>
            </a:r>
            <a:r>
              <a:rPr lang="zh-CN" altLang="en-US" sz="900"/>
              <a:t>∞</a:t>
            </a:r>
            <a:endParaRPr lang="en-US" altLang="zh-CN" sz="900"/>
          </a:p>
        </p:txBody>
      </p:sp>
      <p:sp>
        <p:nvSpPr>
          <p:cNvPr id="40992"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a:t>
            </a:r>
            <a:r>
              <a:rPr lang="zh-CN" altLang="en-US" sz="900"/>
              <a:t>∞</a:t>
            </a:r>
            <a:endParaRPr lang="en-US" altLang="zh-CN" sz="900"/>
          </a:p>
        </p:txBody>
      </p:sp>
      <p:sp>
        <p:nvSpPr>
          <p:cNvPr id="40993"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a:t>
            </a:r>
            <a:r>
              <a:rPr lang="zh-CN" altLang="en-US" sz="900"/>
              <a:t>∞</a:t>
            </a:r>
            <a:endParaRPr lang="en-US" altLang="zh-CN" sz="900"/>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019"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p>
        </p:txBody>
      </p:sp>
      <p:sp>
        <p:nvSpPr>
          <p:cNvPr id="43020"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a:t>
            </a:r>
            <a:r>
              <a:rPr lang="zh-CN" altLang="en-US" sz="900"/>
              <a:t>∞</a:t>
            </a:r>
            <a:endParaRPr lang="en-US" altLang="zh-CN" sz="900"/>
          </a:p>
        </p:txBody>
      </p:sp>
      <p:sp>
        <p:nvSpPr>
          <p:cNvPr id="43021"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43022"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3029"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p>
          <a:p>
            <a:r>
              <a:rPr lang="el-GR" altLang="zh-CN" sz="900"/>
              <a:t>α</a:t>
            </a:r>
            <a:r>
              <a:rPr lang="en-US" altLang="zh-CN" sz="900"/>
              <a:t> = 3</a:t>
            </a:r>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039"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a:t>
            </a:r>
            <a:r>
              <a:rPr lang="zh-CN" altLang="en-US" sz="900"/>
              <a:t>∞</a:t>
            </a:r>
            <a:endParaRPr lang="en-US" altLang="zh-CN" sz="900"/>
          </a:p>
        </p:txBody>
      </p:sp>
      <p:sp>
        <p:nvSpPr>
          <p:cNvPr id="43040"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15</a:t>
            </a:r>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3049"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p>
        </p:txBody>
      </p:sp>
      <p:sp>
        <p:nvSpPr>
          <p:cNvPr id="43050"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p>
          <a:p>
            <a:r>
              <a:rPr lang="el-GR" altLang="zh-CN" sz="900"/>
              <a:t>α</a:t>
            </a:r>
            <a:r>
              <a:rPr lang="en-US" altLang="zh-CN" sz="900"/>
              <a:t> = 3</a:t>
            </a:r>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43054" name="标题 6"/>
          <p:cNvSpPr>
            <a:spLocks noGrp="1" noChangeArrowheads="1"/>
          </p:cNvSpPr>
          <p:nvPr>
            <p:ph type="title"/>
          </p:nvPr>
        </p:nvSpPr>
        <p:spPr/>
        <p:txBody>
          <a:bodyPr/>
          <a:lstStyle/>
          <a:p>
            <a:r>
              <a:rPr lang="en-US" altLang="zh-CN" dirty="0"/>
              <a:t>1.4</a:t>
            </a:r>
            <a:r>
              <a:rPr lang="zh-CN" altLang="en-US" dirty="0"/>
              <a:t> 博弈树搜索</a:t>
            </a:r>
          </a:p>
        </p:txBody>
      </p:sp>
      <p:sp>
        <p:nvSpPr>
          <p:cNvPr id="43055"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67"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p>
        </p:txBody>
      </p:sp>
      <p:sp>
        <p:nvSpPr>
          <p:cNvPr id="45068"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a:t>
            </a:r>
            <a:r>
              <a:rPr lang="zh-CN" altLang="en-US" sz="900"/>
              <a:t>∞</a:t>
            </a:r>
            <a:endParaRPr lang="en-US" altLang="zh-CN" sz="900"/>
          </a:p>
        </p:txBody>
      </p:sp>
      <p:sp>
        <p:nvSpPr>
          <p:cNvPr id="45069"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45070"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5077"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p>
          <a:p>
            <a:r>
              <a:rPr lang="el-GR" altLang="zh-CN" sz="900"/>
              <a:t>α</a:t>
            </a:r>
            <a:r>
              <a:rPr lang="en-US" altLang="zh-CN" sz="900"/>
              <a:t> = 3</a:t>
            </a:r>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87"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a:t>
            </a:r>
            <a:r>
              <a:rPr lang="zh-CN" altLang="en-US" sz="900"/>
              <a:t>∞</a:t>
            </a:r>
            <a:endParaRPr lang="en-US" altLang="zh-CN" sz="900"/>
          </a:p>
        </p:txBody>
      </p:sp>
      <p:sp>
        <p:nvSpPr>
          <p:cNvPr id="45088"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15</a:t>
            </a:r>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5097"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 = 3</a:t>
            </a:r>
          </a:p>
        </p:txBody>
      </p:sp>
      <p:sp>
        <p:nvSpPr>
          <p:cNvPr id="45098"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p>
        </p:txBody>
      </p:sp>
      <p:sp>
        <p:nvSpPr>
          <p:cNvPr id="45099"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p>
          <a:p>
            <a:r>
              <a:rPr lang="el-GR" altLang="zh-CN" sz="900"/>
              <a:t>α</a:t>
            </a:r>
            <a:r>
              <a:rPr lang="en-US" altLang="zh-CN" sz="900"/>
              <a:t> = 3</a:t>
            </a:r>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4703763" y="4527550"/>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43475" y="4749800"/>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5000625" y="4814888"/>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55" name="椭圆 54"/>
          <p:cNvSpPr/>
          <p:nvPr/>
        </p:nvSpPr>
        <p:spPr>
          <a:xfrm>
            <a:off x="5038725"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56" name="直接连接符 55"/>
          <p:cNvCxnSpPr>
            <a:endCxn id="55" idx="0"/>
          </p:cNvCxnSpPr>
          <p:nvPr/>
        </p:nvCxnSpPr>
        <p:spPr>
          <a:xfrm>
            <a:off x="4883150" y="3641725"/>
            <a:ext cx="309563"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173663" y="4997450"/>
            <a:ext cx="21590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58" name="直接连接符 57"/>
          <p:cNvCxnSpPr/>
          <p:nvPr/>
        </p:nvCxnSpPr>
        <p:spPr>
          <a:xfrm>
            <a:off x="5246688" y="4527550"/>
            <a:ext cx="349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110" name="文本框 58"/>
          <p:cNvSpPr txBox="1">
            <a:spLocks noChangeArrowheads="1"/>
          </p:cNvSpPr>
          <p:nvPr/>
        </p:nvSpPr>
        <p:spPr bwMode="auto">
          <a:xfrm>
            <a:off x="5407025" y="4191000"/>
            <a:ext cx="47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 = 3</a:t>
            </a:r>
          </a:p>
        </p:txBody>
      </p:sp>
      <p:sp>
        <p:nvSpPr>
          <p:cNvPr id="45111" name="标题 6"/>
          <p:cNvSpPr>
            <a:spLocks noGrp="1" noChangeArrowheads="1"/>
          </p:cNvSpPr>
          <p:nvPr>
            <p:ph type="title"/>
          </p:nvPr>
        </p:nvSpPr>
        <p:spPr/>
        <p:txBody>
          <a:bodyPr/>
          <a:lstStyle/>
          <a:p>
            <a:r>
              <a:rPr lang="en-US" altLang="zh-CN" dirty="0"/>
              <a:t>1.4</a:t>
            </a:r>
            <a:r>
              <a:rPr lang="zh-CN" altLang="en-US" dirty="0"/>
              <a:t> 博弈树搜索</a:t>
            </a: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0350" y="2133600"/>
            <a:ext cx="280988" cy="249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6" name="椭圆 5"/>
          <p:cNvSpPr/>
          <p:nvPr/>
        </p:nvSpPr>
        <p:spPr>
          <a:xfrm>
            <a:off x="3152775" y="2740025"/>
            <a:ext cx="306388"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4" name="椭圆 13"/>
          <p:cNvSpPr/>
          <p:nvPr/>
        </p:nvSpPr>
        <p:spPr>
          <a:xfrm>
            <a:off x="2373313" y="4216400"/>
            <a:ext cx="306387"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15" name="矩形 14"/>
          <p:cNvSpPr/>
          <p:nvPr/>
        </p:nvSpPr>
        <p:spPr>
          <a:xfrm>
            <a:off x="2620963"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20" name="矩形 19"/>
          <p:cNvSpPr/>
          <p:nvPr/>
        </p:nvSpPr>
        <p:spPr>
          <a:xfrm>
            <a:off x="2201863" y="4997450"/>
            <a:ext cx="2143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37" name="直接连接符 36"/>
          <p:cNvCxnSpPr/>
          <p:nvPr/>
        </p:nvCxnSpPr>
        <p:spPr>
          <a:xfrm flipH="1">
            <a:off x="3413125" y="2382838"/>
            <a:ext cx="657225"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3"/>
            <a:endCxn id="15" idx="0"/>
          </p:cNvCxnSpPr>
          <p:nvPr/>
        </p:nvCxnSpPr>
        <p:spPr>
          <a:xfrm flipH="1">
            <a:off x="2760663" y="3001963"/>
            <a:ext cx="436562"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5" idx="2"/>
            <a:endCxn id="14" idx="0"/>
          </p:cNvCxnSpPr>
          <p:nvPr/>
        </p:nvCxnSpPr>
        <p:spPr>
          <a:xfrm flipH="1">
            <a:off x="2527300" y="3648075"/>
            <a:ext cx="233363"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4" idx="4"/>
            <a:endCxn id="20" idx="0"/>
          </p:cNvCxnSpPr>
          <p:nvPr/>
        </p:nvCxnSpPr>
        <p:spPr>
          <a:xfrm flipH="1">
            <a:off x="2309813" y="4525963"/>
            <a:ext cx="217487"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15" name="文本框 2"/>
          <p:cNvSpPr txBox="1">
            <a:spLocks noChangeArrowheads="1"/>
          </p:cNvSpPr>
          <p:nvPr/>
        </p:nvSpPr>
        <p:spPr bwMode="auto">
          <a:xfrm>
            <a:off x="3551238" y="20843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 3</a:t>
            </a:r>
          </a:p>
        </p:txBody>
      </p:sp>
      <p:sp>
        <p:nvSpPr>
          <p:cNvPr id="47116" name="文本框 59"/>
          <p:cNvSpPr txBox="1">
            <a:spLocks noChangeArrowheads="1"/>
          </p:cNvSpPr>
          <p:nvPr/>
        </p:nvSpPr>
        <p:spPr bwMode="auto">
          <a:xfrm>
            <a:off x="2662238" y="2611438"/>
            <a:ext cx="477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a:t>
            </a:r>
            <a:r>
              <a:rPr lang="zh-CN" altLang="en-US" sz="900"/>
              <a:t>∞</a:t>
            </a:r>
            <a:endParaRPr lang="en-US" altLang="zh-CN" sz="900"/>
          </a:p>
        </p:txBody>
      </p:sp>
      <p:sp>
        <p:nvSpPr>
          <p:cNvPr id="47117" name="文本框 61"/>
          <p:cNvSpPr txBox="1">
            <a:spLocks noChangeArrowheads="1"/>
          </p:cNvSpPr>
          <p:nvPr/>
        </p:nvSpPr>
        <p:spPr bwMode="auto">
          <a:xfrm>
            <a:off x="2105025" y="33448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a:t>
            </a:r>
            <a:endParaRPr lang="en-US" altLang="zh-CN" sz="900"/>
          </a:p>
          <a:p>
            <a:r>
              <a:rPr lang="el-GR" altLang="zh-CN" sz="900"/>
              <a:t>α</a:t>
            </a:r>
            <a:r>
              <a:rPr lang="en-US" altLang="zh-CN" sz="900"/>
              <a:t>= 3</a:t>
            </a:r>
          </a:p>
        </p:txBody>
      </p:sp>
      <p:sp>
        <p:nvSpPr>
          <p:cNvPr id="47118" name="文本框 62"/>
          <p:cNvSpPr txBox="1">
            <a:spLocks noChangeArrowheads="1"/>
          </p:cNvSpPr>
          <p:nvPr/>
        </p:nvSpPr>
        <p:spPr bwMode="auto">
          <a:xfrm>
            <a:off x="1878013" y="4240213"/>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a:t>
            </a:r>
            <a:r>
              <a:rPr lang="zh-CN" altLang="en-US" sz="900"/>
              <a:t>∞</a:t>
            </a:r>
            <a:endParaRPr lang="en-US" altLang="zh-CN" sz="900"/>
          </a:p>
        </p:txBody>
      </p:sp>
      <p:sp>
        <p:nvSpPr>
          <p:cNvPr id="16" name="矩形 15"/>
          <p:cNvSpPr/>
          <p:nvPr/>
        </p:nvSpPr>
        <p:spPr>
          <a:xfrm>
            <a:off x="2497138" y="4997450"/>
            <a:ext cx="2952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17</a:t>
            </a:r>
            <a:endParaRPr lang="zh-CN" altLang="en-US" sz="825" dirty="0">
              <a:solidFill>
                <a:schemeClr val="tx1"/>
              </a:solidFill>
            </a:endParaRPr>
          </a:p>
        </p:txBody>
      </p:sp>
      <p:cxnSp>
        <p:nvCxnSpPr>
          <p:cNvPr id="17" name="直接连接符 16"/>
          <p:cNvCxnSpPr>
            <a:stCxn id="14" idx="4"/>
            <a:endCxn id="16" idx="0"/>
          </p:cNvCxnSpPr>
          <p:nvPr/>
        </p:nvCxnSpPr>
        <p:spPr>
          <a:xfrm>
            <a:off x="2527300" y="4525963"/>
            <a:ext cx="1174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33700" y="4217988"/>
            <a:ext cx="306388" cy="3079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cxnSp>
        <p:nvCxnSpPr>
          <p:cNvPr id="19" name="直接连接符 18"/>
          <p:cNvCxnSpPr>
            <a:endCxn id="18" idx="0"/>
          </p:cNvCxnSpPr>
          <p:nvPr/>
        </p:nvCxnSpPr>
        <p:spPr>
          <a:xfrm>
            <a:off x="2760663" y="3641725"/>
            <a:ext cx="327025"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flipH="1">
            <a:off x="2944813" y="4525963"/>
            <a:ext cx="142875" cy="461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24163" y="4997450"/>
            <a:ext cx="265112"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7125" name="文本框 22"/>
          <p:cNvSpPr txBox="1">
            <a:spLocks noChangeArrowheads="1"/>
          </p:cNvSpPr>
          <p:nvPr/>
        </p:nvSpPr>
        <p:spPr bwMode="auto">
          <a:xfrm>
            <a:off x="2630488" y="44084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2</a:t>
            </a:r>
          </a:p>
          <a:p>
            <a:r>
              <a:rPr lang="el-GR" altLang="zh-CN" sz="900"/>
              <a:t>α</a:t>
            </a:r>
            <a:r>
              <a:rPr lang="en-US" altLang="zh-CN" sz="900"/>
              <a:t> = 3</a:t>
            </a:r>
          </a:p>
        </p:txBody>
      </p:sp>
      <p:cxnSp>
        <p:nvCxnSpPr>
          <p:cNvPr id="9" name="直接连接符 8"/>
          <p:cNvCxnSpPr/>
          <p:nvPr/>
        </p:nvCxnSpPr>
        <p:spPr>
          <a:xfrm>
            <a:off x="3087688" y="45164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327400" y="47386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3384550" y="48037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3457575" y="4216400"/>
            <a:ext cx="411163" cy="309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sp>
        <p:nvSpPr>
          <p:cNvPr id="27" name="矩形 26"/>
          <p:cNvSpPr/>
          <p:nvPr/>
        </p:nvSpPr>
        <p:spPr>
          <a:xfrm>
            <a:off x="3678238" y="3384550"/>
            <a:ext cx="314325" cy="263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dirty="0">
                <a:solidFill>
                  <a:schemeClr val="tx1"/>
                </a:solidFill>
              </a:rPr>
              <a:t>15</a:t>
            </a:r>
            <a:endParaRPr lang="zh-CN" altLang="en-US" sz="900" dirty="0">
              <a:solidFill>
                <a:schemeClr val="tx1"/>
              </a:solidFill>
            </a:endParaRPr>
          </a:p>
        </p:txBody>
      </p:sp>
      <p:cxnSp>
        <p:nvCxnSpPr>
          <p:cNvPr id="28" name="直接连接符 27"/>
          <p:cNvCxnSpPr>
            <a:endCxn id="27" idx="0"/>
          </p:cNvCxnSpPr>
          <p:nvPr/>
        </p:nvCxnSpPr>
        <p:spPr>
          <a:xfrm>
            <a:off x="3413125" y="3000375"/>
            <a:ext cx="422275" cy="384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2"/>
            <a:endCxn id="26" idx="0"/>
          </p:cNvCxnSpPr>
          <p:nvPr/>
        </p:nvCxnSpPr>
        <p:spPr>
          <a:xfrm flipH="1">
            <a:off x="3663950" y="3648075"/>
            <a:ext cx="171450" cy="56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505200" y="4997450"/>
            <a:ext cx="32385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15</a:t>
            </a:r>
            <a:endParaRPr lang="zh-CN" altLang="en-US" sz="825" dirty="0">
              <a:solidFill>
                <a:schemeClr val="tx1"/>
              </a:solidFill>
            </a:endParaRPr>
          </a:p>
        </p:txBody>
      </p:sp>
      <p:cxnSp>
        <p:nvCxnSpPr>
          <p:cNvPr id="31" name="直接连接符 30"/>
          <p:cNvCxnSpPr>
            <a:stCxn id="26" idx="4"/>
            <a:endCxn id="30" idx="0"/>
          </p:cNvCxnSpPr>
          <p:nvPr/>
        </p:nvCxnSpPr>
        <p:spPr>
          <a:xfrm>
            <a:off x="3663950" y="4525963"/>
            <a:ext cx="3175" cy="471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35" name="文本框 32"/>
          <p:cNvSpPr txBox="1">
            <a:spLocks noChangeArrowheads="1"/>
          </p:cNvSpPr>
          <p:nvPr/>
        </p:nvSpPr>
        <p:spPr bwMode="auto">
          <a:xfrm>
            <a:off x="3157538" y="396240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a:t>
            </a:r>
            <a:r>
              <a:rPr lang="zh-CN" altLang="en-US" sz="900"/>
              <a:t>∞</a:t>
            </a:r>
            <a:endParaRPr lang="en-US" altLang="zh-CN" sz="900"/>
          </a:p>
        </p:txBody>
      </p:sp>
      <p:sp>
        <p:nvSpPr>
          <p:cNvPr id="47136" name="文本框 33"/>
          <p:cNvSpPr txBox="1">
            <a:spLocks noChangeArrowheads="1"/>
          </p:cNvSpPr>
          <p:nvPr/>
        </p:nvSpPr>
        <p:spPr bwMode="auto">
          <a:xfrm>
            <a:off x="3214688" y="3371850"/>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a:t>
            </a:r>
            <a:r>
              <a:rPr lang="zh-CN" altLang="en-US" sz="900"/>
              <a:t> </a:t>
            </a:r>
            <a:r>
              <a:rPr lang="en-US" altLang="zh-CN" sz="900"/>
              <a:t>3</a:t>
            </a:r>
          </a:p>
          <a:p>
            <a:r>
              <a:rPr lang="el-GR" altLang="zh-CN" sz="900"/>
              <a:t>α</a:t>
            </a:r>
            <a:r>
              <a:rPr lang="en-US" altLang="zh-CN" sz="900"/>
              <a:t> = 15</a:t>
            </a:r>
          </a:p>
        </p:txBody>
      </p:sp>
      <p:sp>
        <p:nvSpPr>
          <p:cNvPr id="35" name="椭圆 34"/>
          <p:cNvSpPr/>
          <p:nvPr/>
        </p:nvSpPr>
        <p:spPr>
          <a:xfrm>
            <a:off x="5132388" y="2740025"/>
            <a:ext cx="306387" cy="306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sp>
        <p:nvSpPr>
          <p:cNvPr id="36" name="椭圆 35"/>
          <p:cNvSpPr/>
          <p:nvPr/>
        </p:nvSpPr>
        <p:spPr>
          <a:xfrm>
            <a:off x="4527550"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2</a:t>
            </a:r>
            <a:endParaRPr lang="zh-CN" altLang="en-US" sz="1800" dirty="0">
              <a:solidFill>
                <a:schemeClr val="tx1"/>
              </a:solidFill>
            </a:endParaRPr>
          </a:p>
        </p:txBody>
      </p:sp>
      <p:sp>
        <p:nvSpPr>
          <p:cNvPr id="38" name="矩形 37"/>
          <p:cNvSpPr/>
          <p:nvPr/>
        </p:nvSpPr>
        <p:spPr>
          <a:xfrm>
            <a:off x="4743450" y="3400425"/>
            <a:ext cx="279400" cy="247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39" name="直接连接符 38"/>
          <p:cNvCxnSpPr>
            <a:endCxn id="35" idx="1"/>
          </p:cNvCxnSpPr>
          <p:nvPr/>
        </p:nvCxnSpPr>
        <p:spPr>
          <a:xfrm>
            <a:off x="4332288" y="2382838"/>
            <a:ext cx="844550" cy="401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5" idx="3"/>
            <a:endCxn id="38" idx="0"/>
          </p:cNvCxnSpPr>
          <p:nvPr/>
        </p:nvCxnSpPr>
        <p:spPr>
          <a:xfrm flipH="1">
            <a:off x="4883150" y="3001963"/>
            <a:ext cx="293688" cy="39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2"/>
            <a:endCxn id="36" idx="0"/>
          </p:cNvCxnSpPr>
          <p:nvPr/>
        </p:nvCxnSpPr>
        <p:spPr>
          <a:xfrm flipH="1">
            <a:off x="4681538" y="3648075"/>
            <a:ext cx="201612" cy="569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6" idx="4"/>
          </p:cNvCxnSpPr>
          <p:nvPr/>
        </p:nvCxnSpPr>
        <p:spPr>
          <a:xfrm flipH="1">
            <a:off x="4613275" y="4524375"/>
            <a:ext cx="68263" cy="473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502150" y="4997450"/>
            <a:ext cx="206375"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2</a:t>
            </a:r>
            <a:endParaRPr lang="zh-CN" altLang="en-US" sz="825" dirty="0">
              <a:solidFill>
                <a:schemeClr val="tx1"/>
              </a:solidFill>
            </a:endParaRPr>
          </a:p>
        </p:txBody>
      </p:sp>
      <p:sp>
        <p:nvSpPr>
          <p:cNvPr id="47145" name="文本框 44"/>
          <p:cNvSpPr txBox="1">
            <a:spLocks noChangeArrowheads="1"/>
          </p:cNvSpPr>
          <p:nvPr/>
        </p:nvSpPr>
        <p:spPr bwMode="auto">
          <a:xfrm>
            <a:off x="4583113" y="270351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 = 3</a:t>
            </a:r>
          </a:p>
        </p:txBody>
      </p:sp>
      <p:sp>
        <p:nvSpPr>
          <p:cNvPr id="47146" name="文本框 45"/>
          <p:cNvSpPr txBox="1">
            <a:spLocks noChangeArrowheads="1"/>
          </p:cNvSpPr>
          <p:nvPr/>
        </p:nvSpPr>
        <p:spPr bwMode="auto">
          <a:xfrm>
            <a:off x="4235450" y="3360738"/>
            <a:ext cx="477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a:t>
            </a:r>
            <a:r>
              <a:rPr lang="zh-CN" altLang="en-US" sz="900"/>
              <a:t>∞</a:t>
            </a:r>
            <a:endParaRPr lang="en-US" altLang="zh-CN" sz="900"/>
          </a:p>
          <a:p>
            <a:r>
              <a:rPr lang="el-GR" altLang="zh-CN" sz="900"/>
              <a:t>α</a:t>
            </a:r>
            <a:r>
              <a:rPr lang="en-US" altLang="zh-CN" sz="900"/>
              <a:t> = 3</a:t>
            </a:r>
          </a:p>
        </p:txBody>
      </p:sp>
      <p:sp>
        <p:nvSpPr>
          <p:cNvPr id="47147" name="文本框 46"/>
          <p:cNvSpPr txBox="1">
            <a:spLocks noChangeArrowheads="1"/>
          </p:cNvSpPr>
          <p:nvPr/>
        </p:nvSpPr>
        <p:spPr bwMode="auto">
          <a:xfrm>
            <a:off x="4052888" y="423545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2</a:t>
            </a:r>
          </a:p>
          <a:p>
            <a:r>
              <a:rPr lang="el-GR" altLang="zh-CN" sz="900"/>
              <a:t>α</a:t>
            </a:r>
            <a:r>
              <a:rPr lang="en-US" altLang="zh-CN" sz="900"/>
              <a:t> = 3</a:t>
            </a:r>
          </a:p>
        </p:txBody>
      </p:sp>
      <p:cxnSp>
        <p:nvCxnSpPr>
          <p:cNvPr id="48" name="直接连接符 47"/>
          <p:cNvCxnSpPr>
            <a:stCxn id="27" idx="2"/>
          </p:cNvCxnSpPr>
          <p:nvPr/>
        </p:nvCxnSpPr>
        <p:spPr>
          <a:xfrm>
            <a:off x="3835400" y="3648075"/>
            <a:ext cx="315913" cy="252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076700" y="3859213"/>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4133850" y="3924300"/>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4703763" y="4527550"/>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943475" y="4749800"/>
            <a:ext cx="150813" cy="146050"/>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5000625" y="4814888"/>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55" name="椭圆 54"/>
          <p:cNvSpPr/>
          <p:nvPr/>
        </p:nvSpPr>
        <p:spPr>
          <a:xfrm>
            <a:off x="5038725" y="4217988"/>
            <a:ext cx="306388" cy="3063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dirty="0">
                <a:solidFill>
                  <a:schemeClr val="tx1"/>
                </a:solidFill>
              </a:rPr>
              <a:t>3</a:t>
            </a:r>
            <a:endParaRPr lang="zh-CN" altLang="en-US" sz="1800" dirty="0">
              <a:solidFill>
                <a:schemeClr val="tx1"/>
              </a:solidFill>
            </a:endParaRPr>
          </a:p>
        </p:txBody>
      </p:sp>
      <p:cxnSp>
        <p:nvCxnSpPr>
          <p:cNvPr id="56" name="直接连接符 55"/>
          <p:cNvCxnSpPr>
            <a:endCxn id="55" idx="0"/>
          </p:cNvCxnSpPr>
          <p:nvPr/>
        </p:nvCxnSpPr>
        <p:spPr>
          <a:xfrm>
            <a:off x="4883150" y="3641725"/>
            <a:ext cx="309563" cy="57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173663" y="4997450"/>
            <a:ext cx="215900" cy="179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825" dirty="0">
                <a:solidFill>
                  <a:schemeClr val="tx1"/>
                </a:solidFill>
              </a:rPr>
              <a:t>3</a:t>
            </a:r>
            <a:endParaRPr lang="zh-CN" altLang="en-US" sz="825" dirty="0">
              <a:solidFill>
                <a:schemeClr val="tx1"/>
              </a:solidFill>
            </a:endParaRPr>
          </a:p>
        </p:txBody>
      </p:sp>
      <p:cxnSp>
        <p:nvCxnSpPr>
          <p:cNvPr id="58" name="直接连接符 57"/>
          <p:cNvCxnSpPr/>
          <p:nvPr/>
        </p:nvCxnSpPr>
        <p:spPr>
          <a:xfrm>
            <a:off x="5246688" y="4527550"/>
            <a:ext cx="3492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58" name="文本框 58"/>
          <p:cNvSpPr txBox="1">
            <a:spLocks noChangeArrowheads="1"/>
          </p:cNvSpPr>
          <p:nvPr/>
        </p:nvSpPr>
        <p:spPr bwMode="auto">
          <a:xfrm>
            <a:off x="5407025" y="4191000"/>
            <a:ext cx="47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r>
              <a:rPr lang="el-GR" altLang="zh-CN" sz="900"/>
              <a:t>β </a:t>
            </a:r>
            <a:r>
              <a:rPr lang="en-US" altLang="zh-CN" sz="900"/>
              <a:t>= 3</a:t>
            </a:r>
          </a:p>
          <a:p>
            <a:r>
              <a:rPr lang="el-GR" altLang="zh-CN" sz="900"/>
              <a:t>α</a:t>
            </a:r>
            <a:r>
              <a:rPr lang="en-US" altLang="zh-CN" sz="900"/>
              <a:t> = 3</a:t>
            </a:r>
          </a:p>
        </p:txBody>
      </p:sp>
      <p:cxnSp>
        <p:nvCxnSpPr>
          <p:cNvPr id="67" name="直接连接符 66"/>
          <p:cNvCxnSpPr/>
          <p:nvPr/>
        </p:nvCxnSpPr>
        <p:spPr>
          <a:xfrm>
            <a:off x="5418138" y="2954338"/>
            <a:ext cx="314325" cy="263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5657850" y="3176588"/>
            <a:ext cx="149225" cy="146050"/>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flipV="1">
            <a:off x="5715000" y="3241675"/>
            <a:ext cx="149225" cy="146050"/>
          </a:xfrm>
          <a:prstGeom prst="line">
            <a:avLst/>
          </a:prstGeom>
        </p:spPr>
        <p:style>
          <a:lnRef idx="1">
            <a:schemeClr val="dk1"/>
          </a:lnRef>
          <a:fillRef idx="0">
            <a:schemeClr val="dk1"/>
          </a:fillRef>
          <a:effectRef idx="0">
            <a:schemeClr val="dk1"/>
          </a:effectRef>
          <a:fontRef idx="minor">
            <a:schemeClr val="tx1"/>
          </a:fontRef>
        </p:style>
      </p:cxnSp>
      <p:sp>
        <p:nvSpPr>
          <p:cNvPr id="47162" name="标题 6"/>
          <p:cNvSpPr>
            <a:spLocks noGrp="1" noChangeArrowheads="1"/>
          </p:cNvSpPr>
          <p:nvPr>
            <p:ph type="title"/>
          </p:nvPr>
        </p:nvSpPr>
        <p:spPr/>
        <p:txBody>
          <a:bodyPr/>
          <a:lstStyle/>
          <a:p>
            <a:r>
              <a:rPr lang="en-US" altLang="zh-CN" dirty="0"/>
              <a:t>1.4</a:t>
            </a:r>
            <a:r>
              <a:rPr lang="zh-CN" altLang="en-US" dirty="0"/>
              <a:t> 博弈树搜索</a:t>
            </a:r>
          </a:p>
        </p:txBody>
      </p:sp>
      <p:sp>
        <p:nvSpPr>
          <p:cNvPr id="2" name="内容占位符 1"/>
          <p:cNvSpPr txBox="1"/>
          <p:nvPr/>
        </p:nvSpPr>
        <p:spPr bwMode="auto">
          <a:xfrm>
            <a:off x="250824" y="908050"/>
            <a:ext cx="878005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C00000"/>
              </a:buClr>
              <a:buFont typeface="Wingdings" panose="05000000000000000000" pitchFamily="2" charset="2"/>
              <a:buChar char="o"/>
              <a:defRPr kumimoji="1" sz="3000" kern="1200">
                <a:solidFill>
                  <a:schemeClr val="tx1"/>
                </a:solidFill>
                <a:latin typeface="+mn-lt"/>
                <a:ea typeface="+mn-ea"/>
                <a:cs typeface="+mn-cs"/>
              </a:defRPr>
            </a:lvl1pPr>
            <a:lvl2pPr marL="908050" indent="-436880" algn="l" rtl="0" eaLnBrk="0" fontAlgn="base" hangingPunct="0">
              <a:spcBef>
                <a:spcPct val="20000"/>
              </a:spcBef>
              <a:spcAft>
                <a:spcPct val="0"/>
              </a:spcAft>
              <a:buClr>
                <a:srgbClr val="C00000"/>
              </a:buClr>
              <a:buFont typeface="Wingdings" panose="05000000000000000000" pitchFamily="2" charset="2"/>
              <a:buChar char="n"/>
              <a:defRPr kumimoji="1" sz="2600" kern="1200">
                <a:solidFill>
                  <a:schemeClr val="folHlink"/>
                </a:solidFill>
                <a:latin typeface="+mn-lt"/>
                <a:ea typeface="+mn-ea"/>
                <a:cs typeface="+mn-cs"/>
              </a:defRPr>
            </a:lvl2pPr>
            <a:lvl3pPr marL="1304925" indent="-395605" algn="l" rtl="0" eaLnBrk="0" fontAlgn="base" hangingPunct="0">
              <a:spcBef>
                <a:spcPct val="20000"/>
              </a:spcBef>
              <a:spcAft>
                <a:spcPct val="0"/>
              </a:spcAft>
              <a:buClr>
                <a:srgbClr val="C00000"/>
              </a:buClr>
              <a:buFont typeface="Wingdings" panose="05000000000000000000" pitchFamily="2" charset="2"/>
              <a:buChar char="o"/>
              <a:defRPr kumimoji="1" sz="2300" kern="1200">
                <a:solidFill>
                  <a:srgbClr val="009900"/>
                </a:solidFill>
                <a:latin typeface="+mn-lt"/>
                <a:ea typeface="+mn-ea"/>
                <a:cs typeface="+mn-cs"/>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kumimoji="1" sz="2000" kern="1200">
                <a:solidFill>
                  <a:srgbClr val="0099CC"/>
                </a:solidFill>
                <a:latin typeface="+mn-lt"/>
                <a:ea typeface="+mn-ea"/>
                <a:cs typeface="+mn-cs"/>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kumimoji="1"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fr-FR" altLang="zh-CN" b="0" dirty="0"/>
              <a:t>Alpha-beta</a:t>
            </a:r>
            <a:r>
              <a:rPr lang="zh-CN" altLang="en-US" b="0" dirty="0"/>
              <a:t>剪枝</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2.1</a:t>
            </a:r>
            <a:r>
              <a:rPr lang="zh-CN" altLang="en-US" dirty="0"/>
              <a:t> 利用盲目搜索解决迷宫问题</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45</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尝试利用</a:t>
            </a:r>
            <a:r>
              <a:rPr lang="en-US" altLang="zh-CN" dirty="0"/>
              <a:t>DFS</a:t>
            </a:r>
            <a:r>
              <a:rPr lang="zh-CN" altLang="en-US" dirty="0"/>
              <a:t>、</a:t>
            </a:r>
            <a:r>
              <a:rPr lang="en-US" altLang="zh-CN" dirty="0"/>
              <a:t>BFS</a:t>
            </a:r>
            <a:r>
              <a:rPr lang="zh-CN" altLang="en-US" dirty="0"/>
              <a:t>、深度受限算法、迭代加深算法、双向搜索算法解决迷宫问题</a:t>
            </a:r>
            <a:r>
              <a:rPr lang="en-US" altLang="zh-CN" dirty="0"/>
              <a:t>:</a:t>
            </a:r>
          </a:p>
          <a:p>
            <a:pPr lvl="1"/>
            <a:r>
              <a:rPr lang="en-US" altLang="zh-CN" dirty="0">
                <a:solidFill>
                  <a:schemeClr val="tx1"/>
                </a:solidFill>
              </a:rPr>
              <a:t>S</a:t>
            </a:r>
            <a:r>
              <a:rPr lang="zh-CN" altLang="en-US" dirty="0">
                <a:solidFill>
                  <a:schemeClr val="tx1"/>
                </a:solidFill>
              </a:rPr>
              <a:t>表示起点</a:t>
            </a:r>
            <a:r>
              <a:rPr lang="en-US" altLang="zh-CN" dirty="0">
                <a:solidFill>
                  <a:schemeClr val="tx1"/>
                </a:solidFill>
              </a:rPr>
              <a:t>;</a:t>
            </a:r>
          </a:p>
          <a:p>
            <a:pPr lvl="1"/>
            <a:r>
              <a:rPr lang="en-US" altLang="zh-CN" dirty="0">
                <a:solidFill>
                  <a:schemeClr val="tx1"/>
                </a:solidFill>
              </a:rPr>
              <a:t>E</a:t>
            </a:r>
            <a:r>
              <a:rPr lang="zh-CN" altLang="en-US" dirty="0">
                <a:solidFill>
                  <a:schemeClr val="tx1"/>
                </a:solidFill>
              </a:rPr>
              <a:t>表示终点</a:t>
            </a:r>
            <a:r>
              <a:rPr lang="en-US" altLang="zh-CN" dirty="0">
                <a:solidFill>
                  <a:schemeClr val="tx1"/>
                </a:solidFill>
              </a:rPr>
              <a:t>;</a:t>
            </a:r>
          </a:p>
          <a:p>
            <a:pPr lvl="1"/>
            <a:r>
              <a:rPr lang="en-US" altLang="zh-CN" dirty="0">
                <a:solidFill>
                  <a:schemeClr val="tx1"/>
                </a:solidFill>
              </a:rPr>
              <a:t>1</a:t>
            </a:r>
            <a:r>
              <a:rPr lang="zh-CN" altLang="en-US" dirty="0">
                <a:solidFill>
                  <a:schemeClr val="tx1"/>
                </a:solidFill>
              </a:rPr>
              <a:t>表示墙</a:t>
            </a:r>
            <a:r>
              <a:rPr lang="en-US" altLang="zh-CN" dirty="0">
                <a:solidFill>
                  <a:schemeClr val="tx1"/>
                </a:solidFill>
              </a:rPr>
              <a:t>;</a:t>
            </a:r>
          </a:p>
          <a:p>
            <a:pPr lvl="1"/>
            <a:r>
              <a:rPr lang="en-US" altLang="zh-CN" dirty="0">
                <a:solidFill>
                  <a:schemeClr val="tx1"/>
                </a:solidFill>
              </a:rPr>
              <a:t>0</a:t>
            </a:r>
            <a:r>
              <a:rPr lang="zh-CN" altLang="en-US" dirty="0">
                <a:solidFill>
                  <a:schemeClr val="tx1"/>
                </a:solidFill>
              </a:rPr>
              <a:t>是可通行。</a:t>
            </a:r>
            <a:endParaRPr lang="en-US" altLang="zh-CN" dirty="0">
              <a:solidFill>
                <a:schemeClr val="tx1"/>
              </a:solidFill>
            </a:endParaRPr>
          </a:p>
          <a:p>
            <a:pPr lvl="1"/>
            <a:endParaRPr lang="en-US" altLang="zh-CN" dirty="0">
              <a:solidFill>
                <a:schemeClr val="tx1"/>
              </a:solidFill>
            </a:endParaRPr>
          </a:p>
          <a:p>
            <a:endParaRPr lang="en-US" altLang="zh-CN" b="1" dirty="0">
              <a:solidFill>
                <a:schemeClr val="accent6"/>
              </a:solidFill>
            </a:endParaRPr>
          </a:p>
          <a:p>
            <a:r>
              <a:rPr lang="zh-CN" altLang="en-US" b="1" dirty="0">
                <a:solidFill>
                  <a:schemeClr val="accent6"/>
                </a:solidFill>
              </a:rPr>
              <a:t>无需提交</a:t>
            </a:r>
          </a:p>
          <a:p>
            <a:pPr lvl="1"/>
            <a:endParaRPr lang="en-US" altLang="zh-CN" dirty="0"/>
          </a:p>
          <a:p>
            <a:pPr lvl="1"/>
            <a:endParaRPr lang="zh-CN" altLang="en-US" dirty="0"/>
          </a:p>
          <a:p>
            <a:endParaRPr lang="zh-CN" altLang="en-US" dirty="0"/>
          </a:p>
        </p:txBody>
      </p:sp>
      <p:pic>
        <p:nvPicPr>
          <p:cNvPr id="6" name="图片 5"/>
          <p:cNvPicPr>
            <a:picLocks noChangeAspect="1"/>
          </p:cNvPicPr>
          <p:nvPr/>
        </p:nvPicPr>
        <p:blipFill>
          <a:blip r:embed="rId2"/>
          <a:stretch>
            <a:fillRect/>
          </a:stretch>
        </p:blipFill>
        <p:spPr>
          <a:xfrm>
            <a:off x="4035287" y="1960086"/>
            <a:ext cx="4149016" cy="4583899"/>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2.2 </a:t>
            </a:r>
            <a:r>
              <a:rPr lang="zh-CN" altLang="en-US" dirty="0"/>
              <a:t>利用启发式搜索解决</a:t>
            </a:r>
            <a:r>
              <a:rPr lang="en-US" altLang="zh-CN" dirty="0"/>
              <a:t>15-Puzzle</a:t>
            </a:r>
            <a:r>
              <a:rPr lang="zh-CN" altLang="en-US" dirty="0"/>
              <a:t>问题</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46</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a:t>尝试使用</a:t>
            </a:r>
            <a:r>
              <a:rPr lang="en-US" altLang="zh-CN" dirty="0"/>
              <a:t>A*</a:t>
            </a:r>
            <a:r>
              <a:rPr lang="zh-CN" altLang="en-US" dirty="0"/>
              <a:t>与</a:t>
            </a:r>
            <a:r>
              <a:rPr lang="en-US" altLang="zh-CN" dirty="0"/>
              <a:t>IDA*</a:t>
            </a:r>
            <a:r>
              <a:rPr lang="zh-CN" altLang="en-US" dirty="0"/>
              <a:t>算法解决</a:t>
            </a:r>
            <a:r>
              <a:rPr lang="en-US" altLang="zh-CN" dirty="0"/>
              <a:t>15-Puzzle</a:t>
            </a:r>
            <a:r>
              <a:rPr lang="zh-CN" altLang="en-US" dirty="0"/>
              <a:t>问题，启发式函数可以自己选取，最好多尝试几种不同的启发式函数</a:t>
            </a:r>
            <a:r>
              <a:rPr lang="zh-CN" altLang="en-US" b="1" dirty="0">
                <a:solidFill>
                  <a:schemeClr val="accent6"/>
                </a:solidFill>
              </a:rPr>
              <a:t>（无需提交）</a:t>
            </a:r>
          </a:p>
          <a:p>
            <a:pPr lvl="1"/>
            <a:endParaRPr lang="en-US" altLang="zh-CN" dirty="0"/>
          </a:p>
          <a:p>
            <a:pPr lvl="1"/>
            <a:endParaRPr lang="zh-CN" altLang="en-US" dirty="0"/>
          </a:p>
          <a:p>
            <a:endParaRPr lang="zh-CN" altLang="en-US" dirty="0"/>
          </a:p>
        </p:txBody>
      </p:sp>
      <p:pic>
        <p:nvPicPr>
          <p:cNvPr id="3" name="内容占位符 2"/>
          <p:cNvPicPr>
            <a:picLocks noChangeAspect="1"/>
          </p:cNvPicPr>
          <p:nvPr/>
        </p:nvPicPr>
        <p:blipFill>
          <a:blip r:embed="rId2"/>
          <a:stretch>
            <a:fillRect/>
          </a:stretch>
        </p:blipFill>
        <p:spPr bwMode="auto">
          <a:xfrm>
            <a:off x="2358245" y="2745000"/>
            <a:ext cx="194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6767743" y="2745000"/>
            <a:ext cx="1928571" cy="1800000"/>
          </a:xfrm>
          <a:prstGeom prst="rect">
            <a:avLst/>
          </a:prstGeom>
        </p:spPr>
      </p:pic>
      <p:pic>
        <p:nvPicPr>
          <p:cNvPr id="5" name="图片 4"/>
          <p:cNvPicPr>
            <a:picLocks noChangeAspect="1"/>
          </p:cNvPicPr>
          <p:nvPr/>
        </p:nvPicPr>
        <p:blipFill>
          <a:blip r:embed="rId4"/>
          <a:stretch>
            <a:fillRect/>
          </a:stretch>
        </p:blipFill>
        <p:spPr>
          <a:xfrm>
            <a:off x="172425" y="2745000"/>
            <a:ext cx="1928571" cy="1800000"/>
          </a:xfrm>
          <a:prstGeom prst="rect">
            <a:avLst/>
          </a:prstGeom>
        </p:spPr>
      </p:pic>
      <p:pic>
        <p:nvPicPr>
          <p:cNvPr id="7" name="图片 6"/>
          <p:cNvPicPr>
            <a:picLocks noChangeAspect="1"/>
          </p:cNvPicPr>
          <p:nvPr/>
        </p:nvPicPr>
        <p:blipFill>
          <a:blip r:embed="rId5"/>
          <a:stretch>
            <a:fillRect/>
          </a:stretch>
        </p:blipFill>
        <p:spPr>
          <a:xfrm>
            <a:off x="4555494" y="2745000"/>
            <a:ext cx="1955000" cy="1800000"/>
          </a:xfrm>
          <a:prstGeom prst="rect">
            <a:avLst/>
          </a:prstGeom>
        </p:spPr>
      </p:pic>
      <p:pic>
        <p:nvPicPr>
          <p:cNvPr id="8" name="内容占位符 7"/>
          <p:cNvPicPr>
            <a:picLocks noChangeAspect="1"/>
          </p:cNvPicPr>
          <p:nvPr/>
        </p:nvPicPr>
        <p:blipFill>
          <a:blip r:embed="rId6"/>
          <a:stretch>
            <a:fillRect/>
          </a:stretch>
        </p:blipFill>
        <p:spPr bwMode="auto">
          <a:xfrm>
            <a:off x="1383659" y="4724825"/>
            <a:ext cx="1949171"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7"/>
          <a:stretch>
            <a:fillRect/>
          </a:stretch>
        </p:blipFill>
        <p:spPr>
          <a:xfrm>
            <a:off x="5548339" y="4724825"/>
            <a:ext cx="1924309" cy="1800000"/>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2.3 </a:t>
            </a:r>
            <a:r>
              <a:rPr lang="zh-CN" altLang="en-US" dirty="0"/>
              <a:t>利用博弈树搜索实现象棋</a:t>
            </a:r>
            <a:r>
              <a:rPr lang="en-US" altLang="zh-CN" dirty="0"/>
              <a:t>AI</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47</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编写一个中国象棋博弈程序，要求用</a:t>
            </a:r>
            <a:r>
              <a:rPr lang="en-US" altLang="zh-CN" dirty="0"/>
              <a:t>alpha-beta</a:t>
            </a:r>
            <a:r>
              <a:rPr lang="zh-CN" altLang="en-US" dirty="0"/>
              <a:t>剪枝算法，可以实现两个</a:t>
            </a:r>
            <a:r>
              <a:rPr lang="en-US" altLang="zh-CN" dirty="0"/>
              <a:t>AI</a:t>
            </a:r>
            <a:r>
              <a:rPr lang="zh-CN" altLang="en-US" dirty="0"/>
              <a:t>对弈。</a:t>
            </a:r>
            <a:endParaRPr lang="en-US" altLang="zh-CN" dirty="0"/>
          </a:p>
          <a:p>
            <a:pPr lvl="1"/>
            <a:r>
              <a:rPr lang="zh-CN" altLang="en-US" dirty="0">
                <a:solidFill>
                  <a:schemeClr val="tx1"/>
                </a:solidFill>
              </a:rPr>
              <a:t>一方由人类点击或者</a:t>
            </a:r>
            <a:r>
              <a:rPr lang="en-US" altLang="zh-CN" dirty="0">
                <a:solidFill>
                  <a:schemeClr val="tx1"/>
                </a:solidFill>
              </a:rPr>
              <a:t>AI</a:t>
            </a:r>
            <a:r>
              <a:rPr lang="zh-CN" altLang="en-US" dirty="0">
                <a:solidFill>
                  <a:schemeClr val="tx1"/>
                </a:solidFill>
              </a:rPr>
              <a:t>算法控制。</a:t>
            </a:r>
            <a:endParaRPr lang="en-US" altLang="zh-CN" dirty="0">
              <a:solidFill>
                <a:schemeClr val="tx1"/>
              </a:solidFill>
            </a:endParaRPr>
          </a:p>
          <a:p>
            <a:pPr lvl="1"/>
            <a:r>
              <a:rPr lang="zh-CN" altLang="en-US" dirty="0">
                <a:solidFill>
                  <a:schemeClr val="tx1"/>
                </a:solidFill>
              </a:rPr>
              <a:t>一方由内置规则</a:t>
            </a:r>
            <a:r>
              <a:rPr lang="en-US" altLang="zh-CN" dirty="0">
                <a:solidFill>
                  <a:schemeClr val="tx1"/>
                </a:solidFill>
              </a:rPr>
              <a:t>AI</a:t>
            </a:r>
            <a:r>
              <a:rPr lang="zh-CN" altLang="en-US" dirty="0">
                <a:solidFill>
                  <a:schemeClr val="tx1"/>
                </a:solidFill>
              </a:rPr>
              <a:t>控制。</a:t>
            </a:r>
            <a:endParaRPr lang="en-US" altLang="zh-CN" dirty="0">
              <a:solidFill>
                <a:schemeClr val="tx1"/>
              </a:solidFill>
            </a:endParaRPr>
          </a:p>
          <a:p>
            <a:pPr lvl="1"/>
            <a:r>
              <a:rPr lang="zh-CN" altLang="en-US" dirty="0">
                <a:solidFill>
                  <a:schemeClr val="tx1"/>
                </a:solidFill>
              </a:rPr>
              <a:t>算法支持红黑双方互换</a:t>
            </a:r>
          </a:p>
          <a:p>
            <a:endParaRPr lang="en-US" altLang="zh-CN" b="1" dirty="0">
              <a:solidFill>
                <a:schemeClr val="accent6"/>
              </a:solidFill>
            </a:endParaRPr>
          </a:p>
          <a:p>
            <a:endParaRPr lang="zh-CN" altLang="en-US" b="1" dirty="0">
              <a:solidFill>
                <a:schemeClr val="accent6"/>
              </a:solidFill>
            </a:endParaRPr>
          </a:p>
          <a:p>
            <a:pPr lvl="1"/>
            <a:endParaRPr lang="en-US" altLang="zh-CN" dirty="0"/>
          </a:p>
          <a:p>
            <a:pPr lvl="1"/>
            <a:endParaRPr lang="zh-CN" altLang="en-US" dirty="0"/>
          </a:p>
          <a:p>
            <a:endParaRPr lang="zh-CN" altLang="en-US" dirty="0"/>
          </a:p>
        </p:txBody>
      </p:sp>
      <p:pic>
        <p:nvPicPr>
          <p:cNvPr id="10" name="象棋演示">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5554" y="3428999"/>
            <a:ext cx="5918934" cy="3240000"/>
          </a:xfrm>
          <a:prstGeom prst="rect">
            <a:avLst/>
          </a:prstGeom>
        </p:spPr>
      </p:pic>
      <p:sp>
        <p:nvSpPr>
          <p:cNvPr id="11" name="文本框 10"/>
          <p:cNvSpPr txBox="1"/>
          <p:nvPr/>
        </p:nvSpPr>
        <p:spPr>
          <a:xfrm>
            <a:off x="-11747" y="4331064"/>
            <a:ext cx="1611086" cy="1200329"/>
          </a:xfrm>
          <a:prstGeom prst="rect">
            <a:avLst/>
          </a:prstGeom>
          <a:noFill/>
        </p:spPr>
        <p:txBody>
          <a:bodyPr wrap="square" rtlCol="0">
            <a:spAutoFit/>
          </a:bodyPr>
          <a:lstStyle/>
          <a:p>
            <a:pPr algn="ctr"/>
            <a:r>
              <a:rPr lang="zh-CN" altLang="en-US" dirty="0">
                <a:solidFill>
                  <a:schemeClr val="accent6"/>
                </a:solidFill>
                <a:latin typeface="黑体" panose="02010609060101010101" pitchFamily="49" charset="-122"/>
                <a:ea typeface="黑体" panose="02010609060101010101" pitchFamily="49" charset="-122"/>
              </a:rPr>
              <a:t>人类</a:t>
            </a:r>
            <a:endParaRPr lang="en-US" altLang="zh-CN" dirty="0">
              <a:solidFill>
                <a:schemeClr val="accent6"/>
              </a:solidFill>
              <a:latin typeface="黑体" panose="02010609060101010101" pitchFamily="49" charset="-122"/>
              <a:ea typeface="黑体" panose="02010609060101010101" pitchFamily="49" charset="-122"/>
            </a:endParaRPr>
          </a:p>
          <a:p>
            <a:pPr algn="ctr"/>
            <a:r>
              <a:rPr lang="en-US" altLang="zh-CN" dirty="0">
                <a:solidFill>
                  <a:schemeClr val="accent6"/>
                </a:solidFill>
                <a:latin typeface="黑体" panose="02010609060101010101" pitchFamily="49" charset="-122"/>
                <a:ea typeface="黑体" panose="02010609060101010101" pitchFamily="49" charset="-122"/>
              </a:rPr>
              <a:t>Vs</a:t>
            </a:r>
          </a:p>
          <a:p>
            <a:pPr algn="ctr"/>
            <a:r>
              <a:rPr lang="zh-CN" altLang="en-US" dirty="0">
                <a:solidFill>
                  <a:schemeClr val="accent6"/>
                </a:solidFill>
                <a:latin typeface="黑体" panose="02010609060101010101" pitchFamily="49" charset="-122"/>
                <a:ea typeface="黑体" panose="02010609060101010101" pitchFamily="49" charset="-122"/>
              </a:rPr>
              <a:t>内置规则</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8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2.3 </a:t>
            </a:r>
            <a:r>
              <a:rPr lang="zh-CN" altLang="en-US" dirty="0"/>
              <a:t>利用博弈树搜索实现象棋</a:t>
            </a:r>
            <a:r>
              <a:rPr lang="en-US" altLang="zh-CN" dirty="0"/>
              <a:t>AI</a:t>
            </a:r>
            <a:endParaRPr lang="zh-CN" altLang="en-US" dirty="0"/>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48</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编写一个中国象棋博弈程序，要求用</a:t>
            </a:r>
            <a:r>
              <a:rPr lang="en-US" altLang="zh-CN" dirty="0"/>
              <a:t>alpha-beta</a:t>
            </a:r>
            <a:r>
              <a:rPr lang="zh-CN" altLang="en-US" dirty="0"/>
              <a:t>剪枝算法，可以实现两个</a:t>
            </a:r>
            <a:r>
              <a:rPr lang="en-US" altLang="zh-CN" dirty="0"/>
              <a:t>AI</a:t>
            </a:r>
            <a:r>
              <a:rPr lang="zh-CN" altLang="en-US" dirty="0"/>
              <a:t>对弈。</a:t>
            </a:r>
            <a:endParaRPr lang="en-US" altLang="zh-CN" dirty="0"/>
          </a:p>
          <a:p>
            <a:pPr lvl="1"/>
            <a:r>
              <a:rPr lang="zh-CN" altLang="en-US" dirty="0">
                <a:solidFill>
                  <a:schemeClr val="tx1"/>
                </a:solidFill>
              </a:rPr>
              <a:t>一方由人类点击或者</a:t>
            </a:r>
            <a:r>
              <a:rPr lang="en-US" altLang="zh-CN" dirty="0">
                <a:solidFill>
                  <a:schemeClr val="tx1"/>
                </a:solidFill>
              </a:rPr>
              <a:t>AI</a:t>
            </a:r>
            <a:r>
              <a:rPr lang="zh-CN" altLang="en-US" dirty="0">
                <a:solidFill>
                  <a:schemeClr val="tx1"/>
                </a:solidFill>
              </a:rPr>
              <a:t>算法控制。</a:t>
            </a:r>
            <a:endParaRPr lang="en-US" altLang="zh-CN" dirty="0">
              <a:solidFill>
                <a:schemeClr val="tx1"/>
              </a:solidFill>
            </a:endParaRPr>
          </a:p>
          <a:p>
            <a:pPr lvl="1"/>
            <a:r>
              <a:rPr lang="zh-CN" altLang="en-US" dirty="0">
                <a:solidFill>
                  <a:schemeClr val="tx1"/>
                </a:solidFill>
              </a:rPr>
              <a:t>一方由内置规则</a:t>
            </a:r>
            <a:r>
              <a:rPr lang="en-US" altLang="zh-CN" dirty="0">
                <a:solidFill>
                  <a:schemeClr val="tx1"/>
                </a:solidFill>
              </a:rPr>
              <a:t>AI</a:t>
            </a:r>
            <a:r>
              <a:rPr lang="zh-CN" altLang="en-US" dirty="0">
                <a:solidFill>
                  <a:schemeClr val="tx1"/>
                </a:solidFill>
              </a:rPr>
              <a:t>控制。</a:t>
            </a:r>
            <a:endParaRPr lang="en-US" altLang="zh-CN" dirty="0">
              <a:solidFill>
                <a:schemeClr val="tx1"/>
              </a:solidFill>
            </a:endParaRPr>
          </a:p>
          <a:p>
            <a:pPr lvl="1"/>
            <a:r>
              <a:rPr lang="zh-CN" altLang="en-US" dirty="0">
                <a:solidFill>
                  <a:schemeClr val="tx1"/>
                </a:solidFill>
              </a:rPr>
              <a:t>算法支持红黑双方互换</a:t>
            </a:r>
          </a:p>
          <a:p>
            <a:endParaRPr lang="en-US" altLang="zh-CN" b="1" dirty="0">
              <a:solidFill>
                <a:schemeClr val="accent6"/>
              </a:solidFill>
            </a:endParaRPr>
          </a:p>
          <a:p>
            <a:endParaRPr lang="zh-CN" altLang="en-US" b="1" dirty="0">
              <a:solidFill>
                <a:schemeClr val="accent6"/>
              </a:solidFill>
            </a:endParaRPr>
          </a:p>
          <a:p>
            <a:pPr lvl="1"/>
            <a:endParaRPr lang="en-US" altLang="zh-CN" dirty="0"/>
          </a:p>
          <a:p>
            <a:pPr lvl="1"/>
            <a:endParaRPr lang="zh-CN" altLang="en-US" dirty="0"/>
          </a:p>
          <a:p>
            <a:endParaRPr lang="zh-CN" altLang="en-US" dirty="0"/>
          </a:p>
        </p:txBody>
      </p:sp>
      <p:sp>
        <p:nvSpPr>
          <p:cNvPr id="11" name="文本框 10"/>
          <p:cNvSpPr txBox="1"/>
          <p:nvPr/>
        </p:nvSpPr>
        <p:spPr>
          <a:xfrm>
            <a:off x="-11747" y="4331064"/>
            <a:ext cx="1611086" cy="1200329"/>
          </a:xfrm>
          <a:prstGeom prst="rect">
            <a:avLst/>
          </a:prstGeom>
          <a:noFill/>
        </p:spPr>
        <p:txBody>
          <a:bodyPr wrap="square" rtlCol="0">
            <a:spAutoFit/>
          </a:bodyPr>
          <a:lstStyle/>
          <a:p>
            <a:pPr algn="ctr"/>
            <a:r>
              <a:rPr lang="en-US" altLang="zh-CN" dirty="0">
                <a:solidFill>
                  <a:schemeClr val="accent6"/>
                </a:solidFill>
                <a:latin typeface="黑体" panose="02010609060101010101" pitchFamily="49" charset="-122"/>
                <a:ea typeface="黑体" panose="02010609060101010101" pitchFamily="49" charset="-122"/>
              </a:rPr>
              <a:t>AI</a:t>
            </a:r>
            <a:r>
              <a:rPr lang="zh-CN" altLang="en-US" dirty="0">
                <a:solidFill>
                  <a:schemeClr val="accent6"/>
                </a:solidFill>
                <a:latin typeface="黑体" panose="02010609060101010101" pitchFamily="49" charset="-122"/>
                <a:ea typeface="黑体" panose="02010609060101010101" pitchFamily="49" charset="-122"/>
              </a:rPr>
              <a:t>算法</a:t>
            </a:r>
            <a:endParaRPr lang="en-US" altLang="zh-CN" dirty="0">
              <a:solidFill>
                <a:schemeClr val="accent6"/>
              </a:solidFill>
              <a:latin typeface="黑体" panose="02010609060101010101" pitchFamily="49" charset="-122"/>
              <a:ea typeface="黑体" panose="02010609060101010101" pitchFamily="49" charset="-122"/>
            </a:endParaRPr>
          </a:p>
          <a:p>
            <a:pPr algn="ctr"/>
            <a:r>
              <a:rPr lang="en-US" altLang="zh-CN" dirty="0">
                <a:solidFill>
                  <a:schemeClr val="accent6"/>
                </a:solidFill>
                <a:latin typeface="黑体" panose="02010609060101010101" pitchFamily="49" charset="-122"/>
                <a:ea typeface="黑体" panose="02010609060101010101" pitchFamily="49" charset="-122"/>
              </a:rPr>
              <a:t>Vs</a:t>
            </a:r>
          </a:p>
          <a:p>
            <a:pPr algn="ctr"/>
            <a:r>
              <a:rPr lang="zh-CN" altLang="en-US" dirty="0">
                <a:solidFill>
                  <a:schemeClr val="accent6"/>
                </a:solidFill>
                <a:latin typeface="黑体" panose="02010609060101010101" pitchFamily="49" charset="-122"/>
                <a:ea typeface="黑体" panose="02010609060101010101" pitchFamily="49" charset="-122"/>
              </a:rPr>
              <a:t>内置规则</a:t>
            </a:r>
          </a:p>
        </p:txBody>
      </p:sp>
      <p:pic>
        <p:nvPicPr>
          <p:cNvPr id="3" name="3月21日">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3978" y="3429000"/>
            <a:ext cx="5760000" cy="32400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3. </a:t>
            </a:r>
            <a:r>
              <a:rPr lang="zh-CN" altLang="en-US" dirty="0"/>
              <a:t>作业提交说明</a:t>
            </a:r>
          </a:p>
        </p:txBody>
      </p:sp>
      <p:sp>
        <p:nvSpPr>
          <p:cNvPr id="25603" name="内容占位符 2"/>
          <p:cNvSpPr>
            <a:spLocks noGrp="1" noChangeArrowheads="1"/>
          </p:cNvSpPr>
          <p:nvPr>
            <p:ph idx="1"/>
          </p:nvPr>
        </p:nvSpPr>
        <p:spPr>
          <a:xfrm>
            <a:off x="250825" y="1149777"/>
            <a:ext cx="8374702" cy="5400675"/>
          </a:xfrm>
        </p:spPr>
        <p:txBody>
          <a:bodyPr/>
          <a:lstStyle/>
          <a:p>
            <a:r>
              <a:rPr lang="zh-CN" altLang="en-US" sz="2400" dirty="0"/>
              <a:t>压缩包命名</a:t>
            </a:r>
            <a:r>
              <a:rPr lang="zh-CN" altLang="en-US" sz="2400" dirty="0">
                <a:cs typeface="Times New Roman" panose="02020603050405020304" pitchFamily="18" charset="0"/>
              </a:rPr>
              <a:t>为：“学号</a:t>
            </a:r>
            <a:r>
              <a:rPr lang="en-US" altLang="zh-CN" sz="2400" dirty="0">
                <a:cs typeface="Times New Roman" panose="02020603050405020304" pitchFamily="18" charset="0"/>
              </a:rPr>
              <a:t>_</a:t>
            </a:r>
            <a:r>
              <a:rPr lang="zh-CN" altLang="en-US" sz="2400" dirty="0">
                <a:cs typeface="Times New Roman" panose="02020603050405020304" pitchFamily="18" charset="0"/>
              </a:rPr>
              <a:t>姓名</a:t>
            </a:r>
            <a:r>
              <a:rPr lang="en-US" altLang="zh-CN" sz="2400" dirty="0">
                <a:cs typeface="Times New Roman" panose="02020603050405020304" pitchFamily="18" charset="0"/>
              </a:rPr>
              <a:t>_</a:t>
            </a:r>
            <a:r>
              <a:rPr lang="zh-CN" altLang="en-US" sz="2400" dirty="0">
                <a:cs typeface="Times New Roman" panose="02020603050405020304" pitchFamily="18" charset="0"/>
              </a:rPr>
              <a:t>作业编号”，例：</a:t>
            </a:r>
            <a:r>
              <a:rPr lang="en-US" altLang="zh-CN" sz="2400" dirty="0">
                <a:cs typeface="Times New Roman" panose="02020603050405020304" pitchFamily="18" charset="0"/>
              </a:rPr>
              <a:t>20240326_</a:t>
            </a:r>
            <a:r>
              <a:rPr lang="zh-CN" altLang="en-US" sz="2400" dirty="0">
                <a:cs typeface="Times New Roman" panose="02020603050405020304" pitchFamily="18" charset="0"/>
              </a:rPr>
              <a:t>张三</a:t>
            </a:r>
            <a:r>
              <a:rPr lang="en-US" altLang="zh-CN" sz="2400" dirty="0">
                <a:cs typeface="Times New Roman" panose="02020603050405020304" pitchFamily="18" charset="0"/>
              </a:rPr>
              <a:t>_</a:t>
            </a:r>
            <a:r>
              <a:rPr lang="zh-CN" altLang="en-US" sz="2400" dirty="0">
                <a:cs typeface="Times New Roman" panose="02020603050405020304" pitchFamily="18" charset="0"/>
              </a:rPr>
              <a:t>实验</a:t>
            </a:r>
            <a:r>
              <a:rPr lang="en-US" altLang="zh-CN" sz="2400" dirty="0">
                <a:cs typeface="Times New Roman" panose="02020603050405020304" pitchFamily="18" charset="0"/>
              </a:rPr>
              <a:t>5</a:t>
            </a:r>
            <a:r>
              <a:rPr lang="zh-CN" altLang="en-US" sz="2400" dirty="0">
                <a:cs typeface="Times New Roman" panose="02020603050405020304" pitchFamily="18" charset="0"/>
              </a:rPr>
              <a:t>。</a:t>
            </a:r>
            <a:endParaRPr lang="en-US" altLang="zh-CN" sz="2400" dirty="0"/>
          </a:p>
          <a:p>
            <a:r>
              <a:rPr lang="zh-CN" altLang="en-US" sz="2400" dirty="0"/>
              <a:t>每次作业文件下包含两部分：</a:t>
            </a:r>
            <a:r>
              <a:rPr lang="en-US" altLang="zh-CN" sz="2400" dirty="0"/>
              <a:t>code</a:t>
            </a:r>
            <a:r>
              <a:rPr lang="zh-CN" altLang="en-US" sz="2400" dirty="0"/>
              <a:t>文件夹和实验报告</a:t>
            </a:r>
            <a:r>
              <a:rPr lang="en-US" altLang="zh-CN" sz="2400" dirty="0"/>
              <a:t>PDF</a:t>
            </a:r>
            <a:r>
              <a:rPr lang="zh-CN" altLang="en-US" sz="2400" dirty="0"/>
              <a:t>文件。</a:t>
            </a:r>
            <a:endParaRPr lang="en-US" altLang="zh-CN" sz="2400" dirty="0"/>
          </a:p>
          <a:p>
            <a:pPr lvl="1" eaLnBrk="1" hangingPunct="1"/>
            <a:r>
              <a:rPr lang="en-US" altLang="zh-CN" sz="2400" dirty="0">
                <a:solidFill>
                  <a:schemeClr val="tx1"/>
                </a:solidFill>
                <a:cs typeface="Times New Roman" panose="02020603050405020304" pitchFamily="18" charset="0"/>
              </a:rPr>
              <a:t>code</a:t>
            </a:r>
            <a:r>
              <a:rPr lang="zh-CN" altLang="en-US" sz="2400" dirty="0">
                <a:solidFill>
                  <a:schemeClr val="tx1"/>
                </a:solidFill>
                <a:cs typeface="Times New Roman" panose="02020603050405020304" pitchFamily="18" charset="0"/>
              </a:rPr>
              <a:t>文件夹：存放实验代码；</a:t>
            </a:r>
            <a:endParaRPr lang="en-US" altLang="zh-CN" sz="2400" dirty="0">
              <a:solidFill>
                <a:schemeClr val="tx1"/>
              </a:solidFill>
              <a:cs typeface="Times New Roman" panose="02020603050405020304" pitchFamily="18" charset="0"/>
            </a:endParaRPr>
          </a:p>
          <a:p>
            <a:pPr lvl="1" eaLnBrk="1" hangingPunct="1"/>
            <a:r>
              <a:rPr lang="en-US" altLang="zh-CN" sz="2400" dirty="0">
                <a:solidFill>
                  <a:schemeClr val="tx1"/>
                </a:solidFill>
                <a:cs typeface="Times New Roman" panose="02020603050405020304" pitchFamily="18" charset="0"/>
              </a:rPr>
              <a:t>PDF</a:t>
            </a:r>
            <a:r>
              <a:rPr lang="zh-CN" altLang="en-US" sz="2400" dirty="0">
                <a:solidFill>
                  <a:schemeClr val="tx1"/>
                </a:solidFill>
                <a:cs typeface="Times New Roman" panose="02020603050405020304" pitchFamily="18" charset="0"/>
              </a:rPr>
              <a:t>文件格式参考发的模板。</a:t>
            </a:r>
            <a:endParaRPr lang="en-US" altLang="zh-CN" sz="2400" dirty="0"/>
          </a:p>
          <a:p>
            <a:r>
              <a:rPr lang="zh-CN" altLang="en-US" sz="2400" dirty="0"/>
              <a:t>如果需要更新提交的版本，则在后面加</a:t>
            </a:r>
            <a:r>
              <a:rPr lang="en-US" altLang="zh-CN" sz="2400" dirty="0"/>
              <a:t>_v2</a:t>
            </a:r>
            <a:r>
              <a:rPr lang="zh-CN" altLang="en-US" sz="2400" dirty="0"/>
              <a:t>，</a:t>
            </a:r>
            <a:r>
              <a:rPr lang="en-US" altLang="zh-CN" sz="2400" dirty="0"/>
              <a:t>_v3</a:t>
            </a:r>
            <a:r>
              <a:rPr lang="zh-CN" altLang="en-US" sz="2400" dirty="0"/>
              <a:t>。如第一版是“学号</a:t>
            </a:r>
            <a:r>
              <a:rPr lang="en-US" altLang="zh-CN" sz="2400" dirty="0"/>
              <a:t>_</a:t>
            </a:r>
            <a:r>
              <a:rPr lang="zh-CN" altLang="en-US" sz="2400" dirty="0"/>
              <a:t>姓名</a:t>
            </a:r>
            <a:r>
              <a:rPr lang="en-US" altLang="zh-CN" sz="2400" dirty="0"/>
              <a:t>_</a:t>
            </a:r>
            <a:r>
              <a:rPr lang="zh-CN" altLang="en-US" sz="2400" dirty="0"/>
              <a:t>作业编号</a:t>
            </a:r>
            <a:r>
              <a:rPr lang="en-US" altLang="zh-CN" sz="2400" dirty="0"/>
              <a:t>.zip</a:t>
            </a:r>
            <a:r>
              <a:rPr lang="zh-CN" altLang="en-US" sz="2400" dirty="0"/>
              <a:t>”，第二版是“学号</a:t>
            </a:r>
            <a:r>
              <a:rPr lang="en-US" altLang="zh-CN" sz="2400" dirty="0"/>
              <a:t>_</a:t>
            </a:r>
            <a:r>
              <a:rPr lang="zh-CN" altLang="en-US" sz="2400" dirty="0"/>
              <a:t>姓名</a:t>
            </a:r>
            <a:r>
              <a:rPr lang="en-US" altLang="zh-CN" sz="2400" dirty="0"/>
              <a:t>_</a:t>
            </a:r>
            <a:r>
              <a:rPr lang="zh-CN" altLang="en-US" sz="2400" dirty="0"/>
              <a:t>作业编号</a:t>
            </a:r>
            <a:r>
              <a:rPr lang="en-US" altLang="zh-CN" sz="2400" dirty="0"/>
              <a:t>_v2.zip</a:t>
            </a:r>
            <a:r>
              <a:rPr lang="zh-CN" altLang="en-US" sz="2400" dirty="0"/>
              <a:t>”，依此类推。</a:t>
            </a:r>
            <a:endParaRPr lang="en-US" altLang="zh-CN" sz="2400" dirty="0"/>
          </a:p>
          <a:p>
            <a:r>
              <a:rPr lang="zh-CN" altLang="en-US" sz="2400" dirty="0"/>
              <a:t>截至日期：</a:t>
            </a:r>
            <a:r>
              <a:rPr lang="en-US" altLang="zh-CN" sz="2400" b="1" dirty="0">
                <a:solidFill>
                  <a:schemeClr val="accent2"/>
                </a:solidFill>
              </a:rPr>
              <a:t>2024</a:t>
            </a:r>
            <a:r>
              <a:rPr lang="zh-CN" altLang="en-US" sz="2400" b="1" dirty="0">
                <a:solidFill>
                  <a:schemeClr val="accent2"/>
                </a:solidFill>
              </a:rPr>
              <a:t>年</a:t>
            </a:r>
            <a:r>
              <a:rPr lang="en-US" altLang="zh-CN" sz="2400" b="1" dirty="0">
                <a:solidFill>
                  <a:schemeClr val="accent2"/>
                </a:solidFill>
              </a:rPr>
              <a:t>4</a:t>
            </a:r>
            <a:r>
              <a:rPr lang="zh-CN" altLang="en-US" sz="2400" b="1" dirty="0">
                <a:solidFill>
                  <a:schemeClr val="accent2"/>
                </a:solidFill>
              </a:rPr>
              <a:t>月</a:t>
            </a:r>
            <a:r>
              <a:rPr lang="en-US" altLang="zh-CN" sz="2400" b="1" dirty="0">
                <a:solidFill>
                  <a:schemeClr val="accent2"/>
                </a:solidFill>
              </a:rPr>
              <a:t>16</a:t>
            </a:r>
            <a:r>
              <a:rPr lang="zh-CN" altLang="en-US" sz="2400" b="1" dirty="0">
                <a:solidFill>
                  <a:schemeClr val="accent2"/>
                </a:solidFill>
              </a:rPr>
              <a:t>日晚</a:t>
            </a:r>
            <a:r>
              <a:rPr lang="en-US" altLang="zh-CN" sz="2400" b="1" dirty="0">
                <a:solidFill>
                  <a:schemeClr val="accent2"/>
                </a:solidFill>
              </a:rPr>
              <a:t>24</a:t>
            </a:r>
            <a:r>
              <a:rPr lang="zh-CN" altLang="en-US" sz="2400" b="1" dirty="0">
                <a:solidFill>
                  <a:schemeClr val="accent2"/>
                </a:solidFill>
              </a:rPr>
              <a:t>点</a:t>
            </a:r>
            <a:r>
              <a:rPr lang="zh-CN" altLang="en-US" sz="2400" dirty="0"/>
              <a:t>。</a:t>
            </a:r>
            <a:endParaRPr lang="en-US" altLang="zh-CN" sz="2400" dirty="0"/>
          </a:p>
          <a:p>
            <a:r>
              <a:rPr lang="zh-CN" altLang="en-US" sz="2400" dirty="0"/>
              <a:t>提交</a:t>
            </a:r>
            <a:r>
              <a:rPr lang="zh-CN" sz="2400" dirty="0"/>
              <a:t>至学者网</a:t>
            </a:r>
            <a:r>
              <a:rPr lang="zh-CN" altLang="en-US" sz="2400" dirty="0"/>
              <a:t>。</a:t>
            </a:r>
          </a:p>
        </p:txBody>
      </p:sp>
      <p:sp>
        <p:nvSpPr>
          <p:cNvPr id="25604"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E516C6F3-7B10-4E5D-9F7F-9BE666DCD9BD}" type="slidenum">
              <a:rPr kumimoji="0" lang="en-US" altLang="ja-JP" sz="1400" b="0" smtClean="0">
                <a:solidFill>
                  <a:srgbClr val="A50021"/>
                </a:solidFill>
              </a:rPr>
              <a:t>49</a:t>
            </a:fld>
            <a:endParaRPr kumimoji="0" lang="en-US" altLang="ja-JP" sz="1400" b="0">
              <a:solidFill>
                <a:srgbClr val="A50021"/>
              </a:solidFill>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a:t>1.1</a:t>
            </a:r>
            <a:r>
              <a:rPr lang="zh-CN" altLang="en-US"/>
              <a:t> 基本概念</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5</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r>
              <a:rPr lang="zh-CN" altLang="en-US" dirty="0"/>
              <a:t>求解算法的性能</a:t>
            </a:r>
            <a:endParaRPr lang="en-US" altLang="zh-CN" dirty="0"/>
          </a:p>
          <a:p>
            <a:pPr lvl="1"/>
            <a:r>
              <a:rPr lang="zh-CN" altLang="en-US" dirty="0">
                <a:solidFill>
                  <a:schemeClr val="accent6"/>
                </a:solidFill>
              </a:rPr>
              <a:t>完备性</a:t>
            </a:r>
            <a:r>
              <a:rPr lang="zh-CN" altLang="en-US" dirty="0">
                <a:solidFill>
                  <a:schemeClr val="tx1"/>
                </a:solidFill>
              </a:rPr>
              <a:t>：当问题有解时，这个算法能否保证找到解。</a:t>
            </a:r>
          </a:p>
          <a:p>
            <a:pPr lvl="1"/>
            <a:r>
              <a:rPr lang="zh-CN" altLang="en-US" dirty="0">
                <a:solidFill>
                  <a:schemeClr val="accent6"/>
                </a:solidFill>
              </a:rPr>
              <a:t>最优性</a:t>
            </a:r>
            <a:r>
              <a:rPr lang="zh-CN" altLang="en-US" dirty="0">
                <a:solidFill>
                  <a:schemeClr val="tx1"/>
                </a:solidFill>
              </a:rPr>
              <a:t>：搜索策略能否找到最优解。</a:t>
            </a:r>
          </a:p>
          <a:p>
            <a:pPr lvl="1"/>
            <a:r>
              <a:rPr lang="zh-CN" altLang="en-US" dirty="0">
                <a:solidFill>
                  <a:schemeClr val="accent6"/>
                </a:solidFill>
              </a:rPr>
              <a:t>时间复杂度</a:t>
            </a:r>
            <a:r>
              <a:rPr lang="zh-CN" altLang="en-US" dirty="0">
                <a:solidFill>
                  <a:schemeClr val="tx1"/>
                </a:solidFill>
              </a:rPr>
              <a:t>：找到解所需要的时间，也叫搜索代价</a:t>
            </a:r>
          </a:p>
          <a:p>
            <a:pPr lvl="1"/>
            <a:r>
              <a:rPr lang="zh-CN" altLang="en-US" dirty="0">
                <a:solidFill>
                  <a:schemeClr val="accent6"/>
                </a:solidFill>
              </a:rPr>
              <a:t>空间复杂度</a:t>
            </a:r>
            <a:r>
              <a:rPr lang="zh-CN" altLang="en-US" dirty="0">
                <a:solidFill>
                  <a:schemeClr val="tx1"/>
                </a:solidFill>
              </a:rPr>
              <a:t>：执行搜索过程中需要多少内存空间</a:t>
            </a:r>
          </a:p>
          <a:p>
            <a:pPr lvl="1"/>
            <a:endParaRPr lang="zh-CN" altLang="en-US" dirty="0"/>
          </a:p>
          <a:p>
            <a:endParaRPr lang="zh-CN" alt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6</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宽度优先搜索</a:t>
            </a:r>
            <a:endParaRPr lang="en-US" altLang="zh-CN" dirty="0"/>
          </a:p>
          <a:p>
            <a:endParaRPr lang="en-US" altLang="zh-CN" dirty="0"/>
          </a:p>
          <a:p>
            <a:pPr marL="514350" indent="-514350">
              <a:buFont typeface="+mj-lt"/>
              <a:buAutoNum type="arabicPeriod" startAt="2"/>
            </a:pPr>
            <a:r>
              <a:rPr lang="zh-CN" altLang="en-US" dirty="0"/>
              <a:t>深度优先搜索</a:t>
            </a:r>
            <a:endParaRPr lang="en-US" altLang="zh-CN" dirty="0"/>
          </a:p>
          <a:p>
            <a:endParaRPr lang="en-US" altLang="zh-CN" dirty="0"/>
          </a:p>
          <a:p>
            <a:pPr marL="514350" indent="-514350">
              <a:buFont typeface="+mj-lt"/>
              <a:buAutoNum type="arabicPeriod" startAt="3"/>
            </a:pPr>
            <a:r>
              <a:rPr lang="zh-CN" altLang="en-US" dirty="0"/>
              <a:t>深度受限搜索</a:t>
            </a:r>
            <a:endParaRPr lang="en-US" altLang="zh-CN" dirty="0"/>
          </a:p>
          <a:p>
            <a:endParaRPr lang="en-US" altLang="zh-CN" dirty="0"/>
          </a:p>
          <a:p>
            <a:pPr marL="514350" indent="-514350">
              <a:buFont typeface="+mj-lt"/>
              <a:buAutoNum type="arabicPeriod" startAt="4"/>
            </a:pPr>
            <a:r>
              <a:rPr lang="zh-CN" altLang="en-US" dirty="0"/>
              <a:t>迭代加深搜索</a:t>
            </a:r>
            <a:endParaRPr lang="en-US" altLang="zh-CN" dirty="0"/>
          </a:p>
          <a:p>
            <a:pPr marL="514350" indent="-514350">
              <a:buFont typeface="+mj-lt"/>
              <a:buAutoNum type="arabicPeriod" startAt="4"/>
            </a:pPr>
            <a:endParaRPr lang="en-US" altLang="zh-CN" dirty="0"/>
          </a:p>
          <a:p>
            <a:pPr marL="514350" indent="-514350">
              <a:buFont typeface="+mj-lt"/>
              <a:buAutoNum type="arabicPeriod" startAt="4"/>
            </a:pPr>
            <a:r>
              <a:rPr lang="zh-CN" altLang="en-US" dirty="0"/>
              <a:t>双向搜索</a:t>
            </a:r>
            <a:endParaRPr lang="en-US" altLang="zh-CN" dirty="0"/>
          </a:p>
          <a:p>
            <a:pPr lvl="1"/>
            <a:endParaRPr lang="zh-CN" altLang="en-US" dirty="0"/>
          </a:p>
          <a:p>
            <a:endParaRPr lang="zh-CN"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7</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a:pPr>
            <a:r>
              <a:rPr lang="zh-CN" altLang="en-US" dirty="0"/>
              <a:t>宽度优先搜索（</a:t>
            </a:r>
            <a:r>
              <a:rPr lang="en-US" altLang="zh-CN" dirty="0"/>
              <a:t>BFS</a:t>
            </a:r>
            <a:r>
              <a:rPr lang="zh-CN" altLang="en-US" dirty="0"/>
              <a:t>）</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3">
            <a:clrChange>
              <a:clrFrom>
                <a:srgbClr val="FEFEFE">
                  <a:alpha val="100000"/>
                </a:srgbClr>
              </a:clrFrom>
              <a:clrTo>
                <a:srgbClr val="FEFEFE">
                  <a:alpha val="100000"/>
                  <a:alpha val="0"/>
                </a:srgbClr>
              </a:clrTo>
            </a:clrChange>
          </a:blip>
          <a:srcRect l="2269" r="113" b="9065"/>
          <a:stretch>
            <a:fillRect/>
          </a:stretch>
        </p:blipFill>
        <p:spPr>
          <a:xfrm>
            <a:off x="179387" y="1898625"/>
            <a:ext cx="4159967" cy="3400386"/>
          </a:xfrm>
          <a:prstGeom prst="rect">
            <a:avLst/>
          </a:prstGeom>
        </p:spPr>
      </p:pic>
      <p:sp>
        <p:nvSpPr>
          <p:cNvPr id="5" name="文本框 4"/>
          <p:cNvSpPr txBox="1"/>
          <p:nvPr/>
        </p:nvSpPr>
        <p:spPr>
          <a:xfrm>
            <a:off x="0" y="5704124"/>
            <a:ext cx="6161156"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节点扩展顺序与目标节点的位置无关；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用一个先进先出（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FIFO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）队列实现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850" y="1912947"/>
            <a:ext cx="4461464" cy="3342070"/>
          </a:xfrm>
          <a:prstGeom prst="rect">
            <a:avLst/>
          </a:prstGeom>
        </p:spPr>
      </p:pic>
      <p:sp>
        <p:nvSpPr>
          <p:cNvPr id="7" name="文本框 6"/>
          <p:cNvSpPr txBox="1"/>
          <p:nvPr/>
        </p:nvSpPr>
        <p:spPr>
          <a:xfrm>
            <a:off x="5528242" y="5204203"/>
            <a:ext cx="3574072" cy="1569660"/>
          </a:xfrm>
          <a:prstGeom prst="rect">
            <a:avLst/>
          </a:prstGeom>
          <a:noFill/>
        </p:spPr>
        <p:txBody>
          <a:bodyPr wrap="square" rtlCol="0">
            <a:spAutoFit/>
          </a:bodyPr>
          <a:lstStyle/>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完备性；</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非最优；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时间复杂度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b^d</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457200" indent="-45720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空间复杂度</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b^d</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253924" y="1516714"/>
            <a:ext cx="4954820" cy="400110"/>
          </a:xfrm>
          <a:prstGeom prst="rect">
            <a:avLst/>
          </a:prstGeom>
          <a:noFill/>
        </p:spPr>
        <p:txBody>
          <a:bodyPr wrap="square" rtlCol="0">
            <a:spAutoFit/>
          </a:bodyPr>
          <a:lstStyle/>
          <a:p>
            <a:pPr marL="457200" indent="-457200" fontAlgn="auto">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最大深度为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、最大分支为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b;</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8</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2"/>
            </a:pPr>
            <a:r>
              <a:rPr lang="zh-CN" altLang="en-US" dirty="0"/>
              <a:t>深度优先搜索（</a:t>
            </a:r>
            <a:r>
              <a:rPr lang="en-US" altLang="zh-CN" dirty="0"/>
              <a:t>DFS</a:t>
            </a:r>
            <a:r>
              <a:rPr lang="zh-CN" altLang="en-US" dirty="0"/>
              <a:t>）</a:t>
            </a:r>
            <a:endParaRPr lang="en-US" altLang="zh-CN" dirty="0"/>
          </a:p>
          <a:p>
            <a:pPr lvl="1"/>
            <a:endParaRPr lang="zh-CN" altLang="en-US" dirty="0"/>
          </a:p>
          <a:p>
            <a:endParaRPr lang="zh-CN" altLang="en-US" dirty="0"/>
          </a:p>
        </p:txBody>
      </p:sp>
      <p:pic>
        <p:nvPicPr>
          <p:cNvPr id="3" name="内容占位符 7"/>
          <p:cNvPicPr>
            <a:picLocks noChangeAspect="1"/>
          </p:cNvPicPr>
          <p:nvPr/>
        </p:nvPicPr>
        <p:blipFill>
          <a:blip r:embed="rId3"/>
          <a:stretch>
            <a:fillRect/>
          </a:stretch>
        </p:blipFill>
        <p:spPr bwMode="auto">
          <a:xfrm>
            <a:off x="0" y="2117840"/>
            <a:ext cx="4226457" cy="3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457" y="2072309"/>
            <a:ext cx="4874241" cy="3148522"/>
          </a:xfrm>
          <a:prstGeom prst="rect">
            <a:avLst/>
          </a:prstGeom>
        </p:spPr>
      </p:pic>
      <p:sp>
        <p:nvSpPr>
          <p:cNvPr id="8" name="文本框 7"/>
          <p:cNvSpPr txBox="1"/>
          <p:nvPr/>
        </p:nvSpPr>
        <p:spPr>
          <a:xfrm>
            <a:off x="0" y="5638809"/>
            <a:ext cx="6161156"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节点扩展顺序与目标节点的位置无关；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用一个</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先</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出堆栈实现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r>
              <a:rPr lang="en-US" altLang="zh-CN" dirty="0"/>
              <a:t>1.2</a:t>
            </a:r>
            <a:r>
              <a:rPr lang="zh-CN" altLang="en-US" dirty="0"/>
              <a:t> 盲目搜索</a:t>
            </a:r>
          </a:p>
        </p:txBody>
      </p:sp>
      <p:sp>
        <p:nvSpPr>
          <p:cNvPr id="8196" name="灯片编号占位符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MS PGothic" panose="020B0600070205080204" pitchFamily="34" charset="-128"/>
              </a:defRPr>
            </a:lvl1pPr>
            <a:lvl2pPr marL="742950" indent="-285750">
              <a:defRPr kumimoji="1" sz="2400" b="1">
                <a:solidFill>
                  <a:schemeClr val="tx1"/>
                </a:solidFill>
                <a:latin typeface="Times New Roman" panose="02020603050405020304" pitchFamily="18" charset="0"/>
                <a:ea typeface="MS PGothic" panose="020B0600070205080204" pitchFamily="34" charset="-128"/>
              </a:defRPr>
            </a:lvl2pPr>
            <a:lvl3pPr marL="1143000" indent="-228600">
              <a:defRPr kumimoji="1" sz="2400" b="1">
                <a:solidFill>
                  <a:schemeClr val="tx1"/>
                </a:solidFill>
                <a:latin typeface="Times New Roman" panose="02020603050405020304" pitchFamily="18" charset="0"/>
                <a:ea typeface="MS PGothic" panose="020B0600070205080204" pitchFamily="34" charset="-128"/>
              </a:defRPr>
            </a:lvl3pPr>
            <a:lvl4pPr marL="1600200" indent="-228600">
              <a:defRPr kumimoji="1" sz="2400" b="1">
                <a:solidFill>
                  <a:schemeClr val="tx1"/>
                </a:solidFill>
                <a:latin typeface="Times New Roman" panose="02020603050405020304" pitchFamily="18" charset="0"/>
                <a:ea typeface="MS PGothic" panose="020B0600070205080204" pitchFamily="34" charset="-128"/>
              </a:defRPr>
            </a:lvl4pPr>
            <a:lvl5pPr marL="2057400" indent="-228600">
              <a:defRPr kumimoji="1"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MS PGothic" panose="020B0600070205080204" pitchFamily="34" charset="-128"/>
              </a:defRPr>
            </a:lvl9pPr>
          </a:lstStyle>
          <a:p>
            <a:fld id="{8E30E0AE-C32F-496E-B2AA-D1BAC7225ABC}" type="slidenum">
              <a:rPr kumimoji="0" lang="en-US" altLang="ja-JP" sz="1400" b="0" smtClean="0">
                <a:solidFill>
                  <a:srgbClr val="A50021"/>
                </a:solidFill>
              </a:rPr>
              <a:t>9</a:t>
            </a:fld>
            <a:endParaRPr kumimoji="0" lang="en-US" altLang="ja-JP" sz="1400" b="0">
              <a:solidFill>
                <a:srgbClr val="A50021"/>
              </a:solidFill>
            </a:endParaRPr>
          </a:p>
        </p:txBody>
      </p:sp>
      <p:sp>
        <p:nvSpPr>
          <p:cNvPr id="2" name="内容占位符 1"/>
          <p:cNvSpPr>
            <a:spLocks noGrp="1"/>
          </p:cNvSpPr>
          <p:nvPr>
            <p:ph idx="1"/>
          </p:nvPr>
        </p:nvSpPr>
        <p:spPr>
          <a:xfrm>
            <a:off x="250824" y="908050"/>
            <a:ext cx="8780053" cy="5400675"/>
          </a:xfrm>
        </p:spPr>
        <p:txBody>
          <a:bodyPr/>
          <a:lstStyle/>
          <a:p>
            <a:pPr marL="514350" indent="-514350">
              <a:buFont typeface="+mj-lt"/>
              <a:buAutoNum type="arabicPeriod" startAt="3"/>
            </a:pPr>
            <a:r>
              <a:rPr lang="zh-CN" altLang="en-US" dirty="0"/>
              <a:t>深度受限搜索（</a:t>
            </a:r>
            <a:r>
              <a:rPr lang="en-US" altLang="zh-CN" dirty="0"/>
              <a:t>Deep-limited Search</a:t>
            </a:r>
            <a:r>
              <a:rPr lang="zh-CN" altLang="en-US" dirty="0"/>
              <a:t>）</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25" y="1630609"/>
            <a:ext cx="8484749" cy="4008200"/>
          </a:xfrm>
          <a:prstGeom prst="rect">
            <a:avLst/>
          </a:prstGeom>
        </p:spPr>
      </p:pic>
      <p:sp>
        <p:nvSpPr>
          <p:cNvPr id="5" name="文本框 4"/>
          <p:cNvSpPr txBox="1"/>
          <p:nvPr/>
        </p:nvSpPr>
        <p:spPr>
          <a:xfrm>
            <a:off x="-1" y="5782502"/>
            <a:ext cx="8964613" cy="830997"/>
          </a:xfrm>
          <a:prstGeom prst="rect">
            <a:avLst/>
          </a:prstGeom>
          <a:noFill/>
        </p:spPr>
        <p:txBody>
          <a:bodyPr wrap="square" rtlCol="0">
            <a:spAutoFit/>
          </a:bodyPr>
          <a:lstStyle/>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若状态空间无限，深度优先搜索可能会出现循环，搜索失败；</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通过预定一个深度限制</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L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来解决这个问题。</a:t>
            </a:r>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ZlY2ZkZmJkMzU0MGZkMWU1NjVjYWJjNDgwMzA3ZDAifQ=="/>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自定义 1">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ja-JP" altLang="en-US" sz="2400" b="1" i="0" u="none" strike="noStrike" cap="none" normalizeH="0" baseline="0" smtClean="0">
            <a:ln>
              <a:noFill/>
            </a:ln>
            <a:solidFill>
              <a:schemeClr val="tx1"/>
            </a:solidFill>
            <a:effectLst/>
            <a:latin typeface="Times New Roman" panose="02020603050405020304" pitchFamily="18" charset="0"/>
            <a:ea typeface="MS PGothic" panose="020B0600070205080204" pitchFamily="34" charset="-128"/>
          </a:defRPr>
        </a:defPPr>
      </a:lstStyle>
    </a:spDef>
    <a:lnDef>
      <a:spPr bwMode="auto">
        <a:xfrm>
          <a:off x="0" y="0"/>
          <a:ext cx="1" cy="1"/>
        </a:xfrm>
        <a:custGeom>
          <a:avLst/>
          <a:gdLst/>
          <a:ahLst/>
          <a:cxnLst/>
          <a:rect l="0" t="0" r="0" b="0"/>
          <a:pathLst/>
        </a:custGeom>
        <a:solidFill>
          <a:srgbClr val="FFFFCC"/>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ja-JP" altLang="en-US" sz="2400" b="1" i="0" u="none" strike="noStrike" cap="none" normalizeH="0" baseline="0" smtClean="0">
            <a:ln>
              <a:noFill/>
            </a:ln>
            <a:solidFill>
              <a:schemeClr val="tx1"/>
            </a:solidFill>
            <a:effectLst/>
            <a:latin typeface="Times New Roman" panose="02020603050405020304" pitchFamily="18" charset="0"/>
            <a:ea typeface="MS PGothic" panose="020B0600070205080204" pitchFamily="34" charset="-128"/>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3541</Words>
  <Application>Microsoft Office PowerPoint</Application>
  <PresentationFormat>全屏显示(4:3)</PresentationFormat>
  <Paragraphs>570</Paragraphs>
  <Slides>49</Slides>
  <Notes>31</Notes>
  <HiddenSlides>0</HiddenSlides>
  <MMClips>2</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58" baseType="lpstr">
      <vt:lpstr>黑体</vt:lpstr>
      <vt:lpstr>宋体</vt:lpstr>
      <vt:lpstr>微软雅黑</vt:lpstr>
      <vt:lpstr>Arial</vt:lpstr>
      <vt:lpstr>Cambria Math</vt:lpstr>
      <vt:lpstr>Times New Roman</vt:lpstr>
      <vt:lpstr>Wingdings</vt:lpstr>
      <vt:lpstr>wasedaSample5</vt:lpstr>
      <vt:lpstr>WPS 公式 3.0</vt:lpstr>
      <vt:lpstr>Artificial Intelligence 人工智能实验</vt:lpstr>
      <vt:lpstr>目录 </vt:lpstr>
      <vt:lpstr>1.1 基本概念</vt:lpstr>
      <vt:lpstr>1.1 基本概念</vt:lpstr>
      <vt:lpstr>1.1 基本概念</vt:lpstr>
      <vt:lpstr>1.2 盲目搜索</vt:lpstr>
      <vt:lpstr>1.2 盲目搜索</vt:lpstr>
      <vt:lpstr>1.2 盲目搜索</vt:lpstr>
      <vt:lpstr>1.2 盲目搜索</vt:lpstr>
      <vt:lpstr>1.2 盲目搜索</vt:lpstr>
      <vt:lpstr>1.2 盲目搜索</vt:lpstr>
      <vt:lpstr>1.2 盲目搜索</vt:lpstr>
      <vt:lpstr>1.3 启发式搜索</vt:lpstr>
      <vt:lpstr>1.3 启发式搜索</vt:lpstr>
      <vt:lpstr>1.3 启发式搜索</vt:lpstr>
      <vt:lpstr>1.3 启发式搜索</vt:lpstr>
      <vt:lpstr>1.3 启发式搜索</vt:lpstr>
      <vt:lpstr>1.3 启发式搜索</vt:lpstr>
      <vt:lpstr>1.3 启发式搜索</vt:lpstr>
      <vt:lpstr>1.3 启发式搜索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1.4 博弈树搜索</vt:lpstr>
      <vt:lpstr>2.1 利用盲目搜索解决迷宫问题</vt:lpstr>
      <vt:lpstr>2.2 利用启发式搜索解决15-Puzzle问题</vt:lpstr>
      <vt:lpstr>2.3 利用博弈树搜索实现象棋AI</vt:lpstr>
      <vt:lpstr>2.3 利用博弈树搜索实现象棋AI</vt:lpstr>
      <vt:lpstr>3. 作业提交说明</vt:lpstr>
    </vt:vector>
  </TitlesOfParts>
  <Company>玄研究室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5-搜索算法</dc:title>
  <dc:creator>宇聪 张</dc:creator>
  <cp:lastModifiedBy>Sinclair Tse</cp:lastModifiedBy>
  <cp:revision>888</cp:revision>
  <cp:lastPrinted>1999-07-29T07:50:00Z</cp:lastPrinted>
  <dcterms:created xsi:type="dcterms:W3CDTF">1999-04-15T12:11:00Z</dcterms:created>
  <dcterms:modified xsi:type="dcterms:W3CDTF">2024-03-26T11:42:43Z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04C000195A3F4A57A945AC9862722398_12</vt:lpwstr>
  </property>
  <property fmtid="{D5CDD505-2E9C-101B-9397-08002B2CF9AE}" pid="3" name="KSOProductBuildVer">
    <vt:lpwstr>2052-12.1.0.16412</vt:lpwstr>
  </property>
</Properties>
</file>